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9"/>
  </p:notesMasterIdLst>
  <p:handoutMasterIdLst>
    <p:handoutMasterId r:id="rId70"/>
  </p:handoutMasterIdLst>
  <p:sldIdLst>
    <p:sldId id="1228" r:id="rId2"/>
    <p:sldId id="1162" r:id="rId3"/>
    <p:sldId id="1163" r:id="rId4"/>
    <p:sldId id="1164" r:id="rId5"/>
    <p:sldId id="1165" r:id="rId6"/>
    <p:sldId id="1166" r:id="rId7"/>
    <p:sldId id="1167" r:id="rId8"/>
    <p:sldId id="1168" r:id="rId9"/>
    <p:sldId id="1169" r:id="rId10"/>
    <p:sldId id="1170" r:id="rId11"/>
    <p:sldId id="1171" r:id="rId12"/>
    <p:sldId id="1172" r:id="rId13"/>
    <p:sldId id="1173" r:id="rId14"/>
    <p:sldId id="1174" r:id="rId15"/>
    <p:sldId id="1175" r:id="rId16"/>
    <p:sldId id="1176" r:id="rId17"/>
    <p:sldId id="1177" r:id="rId18"/>
    <p:sldId id="1178" r:id="rId19"/>
    <p:sldId id="1179" r:id="rId20"/>
    <p:sldId id="1180" r:id="rId21"/>
    <p:sldId id="1181" r:id="rId22"/>
    <p:sldId id="1182" r:id="rId23"/>
    <p:sldId id="1183" r:id="rId24"/>
    <p:sldId id="1184" r:id="rId25"/>
    <p:sldId id="1185" r:id="rId26"/>
    <p:sldId id="1186" r:id="rId27"/>
    <p:sldId id="1187" r:id="rId28"/>
    <p:sldId id="1188" r:id="rId29"/>
    <p:sldId id="1189" r:id="rId30"/>
    <p:sldId id="1190" r:id="rId31"/>
    <p:sldId id="1191" r:id="rId32"/>
    <p:sldId id="1192" r:id="rId33"/>
    <p:sldId id="1193" r:id="rId34"/>
    <p:sldId id="1194" r:id="rId35"/>
    <p:sldId id="1195" r:id="rId36"/>
    <p:sldId id="1196" r:id="rId37"/>
    <p:sldId id="1197" r:id="rId38"/>
    <p:sldId id="1198" r:id="rId39"/>
    <p:sldId id="1199" r:id="rId40"/>
    <p:sldId id="1200" r:id="rId41"/>
    <p:sldId id="1201" r:id="rId42"/>
    <p:sldId id="1202" r:id="rId43"/>
    <p:sldId id="1203" r:id="rId44"/>
    <p:sldId id="1204" r:id="rId45"/>
    <p:sldId id="1205" r:id="rId46"/>
    <p:sldId id="1206" r:id="rId47"/>
    <p:sldId id="1207" r:id="rId48"/>
    <p:sldId id="1208" r:id="rId49"/>
    <p:sldId id="1209" r:id="rId50"/>
    <p:sldId id="1210" r:id="rId51"/>
    <p:sldId id="1211" r:id="rId52"/>
    <p:sldId id="1212" r:id="rId53"/>
    <p:sldId id="1213" r:id="rId54"/>
    <p:sldId id="1214" r:id="rId55"/>
    <p:sldId id="1215" r:id="rId56"/>
    <p:sldId id="1216" r:id="rId57"/>
    <p:sldId id="1217" r:id="rId58"/>
    <p:sldId id="1218" r:id="rId59"/>
    <p:sldId id="1219" r:id="rId60"/>
    <p:sldId id="1220" r:id="rId61"/>
    <p:sldId id="1221" r:id="rId62"/>
    <p:sldId id="1222" r:id="rId63"/>
    <p:sldId id="1223" r:id="rId64"/>
    <p:sldId id="1224" r:id="rId65"/>
    <p:sldId id="1225" r:id="rId66"/>
    <p:sldId id="1226" r:id="rId67"/>
    <p:sldId id="1227" r:id="rId68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54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1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9F12F2B-1DBF-465F-936D-8012620C5A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547AC37-FAFE-4AA1-9BE6-839426B19F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8482AE6-2E71-46CA-8B18-E18E719AF3E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47EB1F48-A000-43D7-BBC0-857045C447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AC39C51A-D727-4257-99BA-D7665ACC136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F84F1803-669C-47DE-887D-CA93F5D49B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A774E793-CB6D-46F5-ACB8-B865D0E2AC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1028">
            <a:extLst>
              <a:ext uri="{FF2B5EF4-FFF2-40B4-BE49-F238E27FC236}">
                <a16:creationId xmlns:a16="http://schemas.microsoft.com/office/drawing/2014/main" id="{EB8B1CC4-5B2B-46B9-AEB5-6B0DD130EC7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FB2A6752-D860-4C21-A330-0FB694AE24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721C9E80-3795-473E-9B59-8BC93617D7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B2E7879C-3F0B-48E5-8917-735430B04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534CF23F-46A9-40D3-9BB8-23CE7AAC6B07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31">
            <a:extLst>
              <a:ext uri="{FF2B5EF4-FFF2-40B4-BE49-F238E27FC236}">
                <a16:creationId xmlns:a16="http://schemas.microsoft.com/office/drawing/2014/main" id="{968E093D-DFA2-418A-BD15-EC402BECD6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fld id="{84637969-DEF8-4D2A-BA91-E572FC441F00}" type="slidenum">
              <a:rPr lang="en-US" altLang="ru-RU" sz="120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0D222FB3-4357-41F5-87F7-DF045E728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A192338F-36BD-45DF-82B3-3824C07E2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AE26064E-B05D-4D83-A535-C2AB3D914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210CBBA-976D-49A7-8A8A-72A9FD181E6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6183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22605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61793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1896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6551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831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5080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0975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8301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24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3638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5280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>
            <a:extLst>
              <a:ext uri="{FF2B5EF4-FFF2-40B4-BE49-F238E27FC236}">
                <a16:creationId xmlns:a16="http://schemas.microsoft.com/office/drawing/2014/main" id="{0E63EB32-413A-47FD-952C-33CCACD9A2B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2053" name="Picture 1027" descr="Picture1">
              <a:extLst>
                <a:ext uri="{FF2B5EF4-FFF2-40B4-BE49-F238E27FC236}">
                  <a16:creationId xmlns:a16="http://schemas.microsoft.com/office/drawing/2014/main" id="{820C6EAB-A649-4E56-88DE-10084B64A42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1028">
              <a:extLst>
                <a:ext uri="{FF2B5EF4-FFF2-40B4-BE49-F238E27FC236}">
                  <a16:creationId xmlns:a16="http://schemas.microsoft.com/office/drawing/2014/main" id="{16A29C7F-F5D1-4581-91AD-5319B91E3C3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EB5E36B2-883D-4ED8-83EC-A0DC7A52F4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56" name="Group 1030">
                <a:extLst>
                  <a:ext uri="{FF2B5EF4-FFF2-40B4-BE49-F238E27FC236}">
                    <a16:creationId xmlns:a16="http://schemas.microsoft.com/office/drawing/2014/main" id="{11967B5F-E861-4B35-91AE-EAE0747B538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8262E8D6-9A35-48B1-86B2-A2AE9F3C966C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3965297A-82E4-4448-934D-6A4FCD3293AB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37038D9F-9F03-4CE8-952C-E5624495FA5C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6280AC8A-E4B3-4628-A591-4509723BC6B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D8FD5036-7BB5-4F9B-8D63-906FE14165F0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2051" name="Rectangle 1036">
            <a:extLst>
              <a:ext uri="{FF2B5EF4-FFF2-40B4-BE49-F238E27FC236}">
                <a16:creationId xmlns:a16="http://schemas.microsoft.com/office/drawing/2014/main" id="{3CC5F7B5-3A70-4BE3-9F85-A41865B3B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2052" name="Rectangle 1037">
            <a:extLst>
              <a:ext uri="{FF2B5EF4-FFF2-40B4-BE49-F238E27FC236}">
                <a16:creationId xmlns:a16="http://schemas.microsoft.com/office/drawing/2014/main" id="{96ED76F0-0204-42D3-948A-FD675555A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704BBCB2-EC14-4E32-BA6D-3FD2FF19B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7313" y="764704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9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 Дополнительные диаграммы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языка UML 2 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328F78D-3E16-4DF2-A163-6D3D0D26F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Импорт элемента </a:t>
            </a:r>
            <a:r>
              <a:rPr lang="ru-RU" altLang="ru-RU" i="1"/>
              <a:t>(element import)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25304FC-3A73-4179-A695-CC27C1402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– направленное отношение между импортирующим пространством имен и отдельным элементом пакета, которое позволяет ссылаться на этот элемент с использованием неквалифицированного имени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Импорт элемента позволяет идентифицировать отдельный элемент одного пакета в другом пакете посредством добавления имени этого элемента или его псевдонима к пространству имен импортирующего пакета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Импорт элемента можно представить в форме ссылки на импортируемый элемент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Это значит, что в импортирующем пакете невозможно изменить характеристики импортируемого элемента, поскольку модифицировать импортируемый элемент можно только в том пакете, которому он принадлежит или, другими словами, членом которого он является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8909077-DE0D-40EF-BEF1-6F0CB49F2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общедоступного и закрытого импорта элементов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ECD7DDC-2DDD-4866-A92E-6967EC09E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3167062"/>
          </a:xfrm>
        </p:spPr>
        <p:txBody>
          <a:bodyPr/>
          <a:lstStyle/>
          <a:p>
            <a:pPr eaLnBrk="1" hangingPunct="1"/>
            <a:r>
              <a:rPr lang="ru-RU" altLang="ru-RU"/>
              <a:t>Импорт элемента изображается с использованием пунктирной линии с открытой стрелкой, направленной из импортирующего пространства имен к импортируемому элементу</a:t>
            </a:r>
          </a:p>
          <a:p>
            <a:pPr eaLnBrk="1" hangingPunct="1"/>
            <a:r>
              <a:rPr lang="ru-RU" altLang="ru-RU"/>
              <a:t>Если видимость является </a:t>
            </a:r>
            <a:r>
              <a:rPr lang="ru-RU" altLang="ru-RU" i="1"/>
              <a:t>общедоступной</a:t>
            </a:r>
            <a:r>
              <a:rPr lang="ru-RU" altLang="ru-RU"/>
              <a:t>, то  рядом с пунктирной линией изображается стереотип «import»</a:t>
            </a:r>
          </a:p>
          <a:p>
            <a:pPr eaLnBrk="1" hangingPunct="1"/>
            <a:r>
              <a:rPr lang="ru-RU" altLang="ru-RU"/>
              <a:t>Для указания </a:t>
            </a:r>
            <a:r>
              <a:rPr lang="ru-RU" altLang="ru-RU" i="1"/>
              <a:t>закрытой</a:t>
            </a:r>
            <a:r>
              <a:rPr lang="ru-RU" altLang="ru-RU"/>
              <a:t> видимости рядом с пунктирной линией изображается стереотип «access»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0345B0B-F6C4-4A53-9579-6B87BBEE0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общедоступного и закрытого импорта пакетов и элементов</a:t>
            </a:r>
          </a:p>
        </p:txBody>
      </p:sp>
      <p:pic>
        <p:nvPicPr>
          <p:cNvPr id="15363" name="Picture 3" descr="Рис_06_4">
            <a:extLst>
              <a:ext uri="{FF2B5EF4-FFF2-40B4-BE49-F238E27FC236}">
                <a16:creationId xmlns:a16="http://schemas.microsoft.com/office/drawing/2014/main" id="{A22D892D-7229-488B-8638-07D4B26D6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7334250" cy="220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Рис_06_5">
            <a:extLst>
              <a:ext uri="{FF2B5EF4-FFF2-40B4-BE49-F238E27FC236}">
                <a16:creationId xmlns:a16="http://schemas.microsoft.com/office/drawing/2014/main" id="{FDE4947D-F2CB-4DF1-80CF-3FB404106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13138"/>
            <a:ext cx="5329237" cy="279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9CC6A15-1B03-4804-9B50-E55D2133C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импорта элемента с псевдонимом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10B057-B153-41DC-9A8A-6D06A9E72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2519362"/>
          </a:xfrm>
        </p:spPr>
        <p:txBody>
          <a:bodyPr/>
          <a:lstStyle/>
          <a:p>
            <a:pPr eaLnBrk="1" hangingPunct="1"/>
            <a:r>
              <a:rPr lang="ru-RU" altLang="ru-RU"/>
              <a:t>Текстовый синтаксис имеет следующий вид: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‘{import’ &lt;квалифицированное-имя&gt; ‘}’ | ‘{access’ &lt;квалифицированное-имя&gt; ‘}’</a:t>
            </a:r>
            <a:endParaRPr lang="ru-RU" altLang="ru-RU"/>
          </a:p>
          <a:p>
            <a:pPr eaLnBrk="1" hangingPunct="1"/>
            <a:r>
              <a:rPr lang="ru-RU" altLang="ru-RU"/>
              <a:t>Дополнительно может быть показано имя псевдоним: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‘{import’ &lt;квалифицированное-имя&gt; ‘ as ’ &lt;псевдоним&gt; ‘}’ | ‘{access’ &lt;квалифицированное-имя&gt; ‘as’ &lt;псевдоним&gt; ‘}’</a:t>
            </a:r>
            <a:r>
              <a:rPr lang="ru-RU" altLang="ru-RU"/>
              <a:t> </a:t>
            </a:r>
          </a:p>
        </p:txBody>
      </p:sp>
      <p:pic>
        <p:nvPicPr>
          <p:cNvPr id="16388" name="Picture 4" descr="Рис_06_6">
            <a:extLst>
              <a:ext uri="{FF2B5EF4-FFF2-40B4-BE49-F238E27FC236}">
                <a16:creationId xmlns:a16="http://schemas.microsoft.com/office/drawing/2014/main" id="{AFB4BC61-6D2D-4302-B766-8907BED56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597400"/>
            <a:ext cx="6408738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1E14DB9-06F8-4AE1-A65C-626A81FEC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Слияние пакетов </a:t>
            </a:r>
            <a:r>
              <a:rPr lang="ru-RU" altLang="ru-RU" i="1"/>
              <a:t>(</a:t>
            </a:r>
            <a:r>
              <a:rPr lang="en-US" altLang="ru-RU" i="1"/>
              <a:t>p</a:t>
            </a:r>
            <a:r>
              <a:rPr lang="ru-RU" altLang="ru-RU" i="1"/>
              <a:t>ackage merge)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C1ABE55-E03E-4F10-9DA2-F3134C0BF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222375"/>
          </a:xfrm>
        </p:spPr>
        <p:txBody>
          <a:bodyPr/>
          <a:lstStyle/>
          <a:p>
            <a:pPr eaLnBrk="1" hangingPunct="1"/>
            <a:r>
              <a:rPr lang="ru-RU" altLang="ru-RU"/>
              <a:t>– направленное отношение между двумя  пакетами, один из которых расширяет свое содержание посредством добавления содержимого другого пакета</a:t>
            </a:r>
          </a:p>
        </p:txBody>
      </p:sp>
      <p:pic>
        <p:nvPicPr>
          <p:cNvPr id="17412" name="Picture 4" descr="Рис_06_7">
            <a:extLst>
              <a:ext uri="{FF2B5EF4-FFF2-40B4-BE49-F238E27FC236}">
                <a16:creationId xmlns:a16="http://schemas.microsoft.com/office/drawing/2014/main" id="{358934D4-FC06-4913-8E54-EA73E2168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243263"/>
            <a:ext cx="5343525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0E64D35-7269-40CA-B3F1-81CE6D55F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Концептуальное представление семантики слияния пакетов </a:t>
            </a:r>
          </a:p>
        </p:txBody>
      </p:sp>
      <p:pic>
        <p:nvPicPr>
          <p:cNvPr id="18435" name="Picture 3" descr="Рис_06_9">
            <a:extLst>
              <a:ext uri="{FF2B5EF4-FFF2-40B4-BE49-F238E27FC236}">
                <a16:creationId xmlns:a16="http://schemas.microsoft.com/office/drawing/2014/main" id="{617E8C56-48F3-4797-A208-870C1DFBD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882775"/>
            <a:ext cx="7777162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7ECF466-E216-40AA-976C-6F01854C5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Иллюстрация правил слияния пакетов </a:t>
            </a:r>
          </a:p>
        </p:txBody>
      </p:sp>
      <p:pic>
        <p:nvPicPr>
          <p:cNvPr id="19459" name="Picture 3" descr="Рис_06_10">
            <a:extLst>
              <a:ext uri="{FF2B5EF4-FFF2-40B4-BE49-F238E27FC236}">
                <a16:creationId xmlns:a16="http://schemas.microsoft.com/office/drawing/2014/main" id="{84E90C23-D061-4641-89E4-653997310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1646238"/>
            <a:ext cx="5688012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C153270-6A77-43C2-B58C-BF7BDF22F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Результаты слияния пакетов </a:t>
            </a:r>
          </a:p>
        </p:txBody>
      </p:sp>
      <p:pic>
        <p:nvPicPr>
          <p:cNvPr id="20483" name="Picture 3" descr="Рис_06_11">
            <a:extLst>
              <a:ext uri="{FF2B5EF4-FFF2-40B4-BE49-F238E27FC236}">
                <a16:creationId xmlns:a16="http://schemas.microsoft.com/office/drawing/2014/main" id="{B0AFAA72-6AE0-42BF-B76A-37EF2B4FC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2293938"/>
            <a:ext cx="7885112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D7AAE1-11A2-436C-8D45-0E6844C1E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№10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F392D65-FF99-4E5B-9EC7-47ABF75F7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 20</a:t>
            </a:r>
          </a:p>
          <a:p>
            <a:pPr eaLnBrk="1" hangingPunct="1"/>
            <a:r>
              <a:rPr lang="ru-RU" altLang="ru-RU"/>
              <a:t>Разработать диаграмму пакетов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следующие пакеты: Банкомат, Банк.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63CA463-0DD0-4006-BF37-41ACEA5216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2057400"/>
            <a:ext cx="4800600" cy="1831975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объектов (</a:t>
            </a:r>
            <a:r>
              <a:rPr lang="en-US" altLang="ru-RU"/>
              <a:t>object diagram</a:t>
            </a:r>
            <a:r>
              <a:rPr lang="ru-RU" altLang="ru-RU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94F14D0-10F6-4355-8D0A-83A11D238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Диаграмма пакетов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CBDC4B-A74D-45FD-B0BB-C203AD682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806700"/>
          </a:xfrm>
        </p:spPr>
        <p:txBody>
          <a:bodyPr/>
          <a:lstStyle/>
          <a:p>
            <a:pPr eaLnBrk="1" hangingPunct="1"/>
            <a:r>
              <a:rPr lang="ru-RU" altLang="ru-RU"/>
              <a:t>- предназначена для представления размещения элементов модели в пакетах и спецификации зависимостей между пакетами и их элементами</a:t>
            </a:r>
          </a:p>
          <a:p>
            <a:pPr eaLnBrk="1" hangingPunct="1"/>
            <a:r>
              <a:rPr lang="ru-RU" altLang="ru-RU" i="1"/>
              <a:t>Пакет (</a:t>
            </a:r>
            <a:r>
              <a:rPr lang="en-US" altLang="ru-RU" i="1"/>
              <a:t>p</a:t>
            </a:r>
            <a:r>
              <a:rPr lang="ru-RU" altLang="ru-RU" i="1"/>
              <a:t>ackage)</a:t>
            </a:r>
            <a:r>
              <a:rPr lang="ru-RU" altLang="ru-RU"/>
              <a:t> – элемент модели, используемый для группировки других элементов модели</a:t>
            </a:r>
          </a:p>
          <a:p>
            <a:pPr eaLnBrk="1" hangingPunct="1"/>
            <a:r>
              <a:rPr lang="ru-RU" altLang="ru-RU"/>
              <a:t>Используется для представления моделей подсистем в виде пакетов</a:t>
            </a:r>
          </a:p>
        </p:txBody>
      </p:sp>
      <p:pic>
        <p:nvPicPr>
          <p:cNvPr id="5124" name="Picture 4" descr="Пакет">
            <a:extLst>
              <a:ext uri="{FF2B5EF4-FFF2-40B4-BE49-F238E27FC236}">
                <a16:creationId xmlns:a16="http://schemas.microsoft.com/office/drawing/2014/main" id="{C392BEE3-7960-4B1A-BA09-5EF4FBFB9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581525"/>
            <a:ext cx="3455988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Пакет1">
            <a:extLst>
              <a:ext uri="{FF2B5EF4-FFF2-40B4-BE49-F238E27FC236}">
                <a16:creationId xmlns:a16="http://schemas.microsoft.com/office/drawing/2014/main" id="{419750B9-740F-40B3-ABFA-94CA357C7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652963"/>
            <a:ext cx="38163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FCD5D33-3800-4B75-82DA-90BA7C9BB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Диаграмма объектов (object diagram)</a:t>
            </a:r>
            <a:endParaRPr lang="ru-RU" altLang="ru-RU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851B5CA-6265-495E-956A-8303124E4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– диаграмма, которая служит для представления объектов и отношений ме</a:t>
            </a:r>
            <a:r>
              <a:rPr lang="ru-RU" altLang="ru-RU"/>
              <a:t>ж</a:t>
            </a:r>
            <a:r>
              <a:rPr lang="en-US" altLang="ru-RU"/>
              <a:t>ду ними в конкретный момент времени. Она может рассматриваться как специальный случай диаграммы классов или диаграммы коммуникации</a:t>
            </a:r>
            <a:endParaRPr lang="ru-RU" altLang="ru-RU"/>
          </a:p>
          <a:p>
            <a:pPr eaLnBrk="1" hangingPunct="1"/>
            <a:r>
              <a:rPr lang="ru-RU" altLang="ru-RU" i="1"/>
              <a:t>Объект</a:t>
            </a:r>
            <a:r>
              <a:rPr lang="ru-RU" altLang="ru-RU"/>
              <a:t> (object) является отдельным экземпляром класса, который создается на этапе реализации модели или выполнения программы</a:t>
            </a:r>
          </a:p>
          <a:p>
            <a:pPr eaLnBrk="1" hangingPunct="1"/>
            <a:r>
              <a:rPr lang="ru-RU" altLang="ru-RU"/>
              <a:t>Имя объекта представляет собой строку текста, записанную в следующем виде (БНФ):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&lt;имя-объекта&gt;::=[&lt;собственное-имя-объекта&gt;] | [:&lt;имя-класса&gt; [‘,’&lt;Имя-класса&gt;]*].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>
            <a:extLst>
              <a:ext uri="{FF2B5EF4-FFF2-40B4-BE49-F238E27FC236}">
                <a16:creationId xmlns:a16="http://schemas.microsoft.com/office/drawing/2014/main" id="{135FA803-8792-45B3-9430-3270EF79E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графических изображений объектов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1C50DF9F-879E-4311-91A4-5CB9558DDF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60475" y="1628775"/>
            <a:ext cx="3848100" cy="3959225"/>
          </a:xfrm>
        </p:spPr>
        <p:txBody>
          <a:bodyPr/>
          <a:lstStyle/>
          <a:p>
            <a:pPr marL="457200" indent="-457200" eaLnBrk="1" hangingPunct="1"/>
            <a:r>
              <a:rPr lang="ru-RU" altLang="ru-RU" u="sng"/>
              <a:t>о: C</a:t>
            </a:r>
            <a:r>
              <a:rPr lang="ru-RU" altLang="ru-RU"/>
              <a:t> — для объекта специфицировано собственное имя объекта и имя класса.</a:t>
            </a:r>
            <a:endParaRPr lang="ru-RU" altLang="ru-RU" u="sng"/>
          </a:p>
          <a:p>
            <a:pPr marL="457200" indent="-457200" eaLnBrk="1" hangingPunct="1"/>
            <a:r>
              <a:rPr lang="ru-RU" altLang="ru-RU" u="sng"/>
              <a:t>о </a:t>
            </a:r>
            <a:r>
              <a:rPr lang="ru-RU" altLang="ru-RU"/>
              <a:t>— для объекта специфицировано только собственное имя объекта.</a:t>
            </a:r>
            <a:endParaRPr lang="ru-RU" altLang="ru-RU" u="sng"/>
          </a:p>
          <a:p>
            <a:pPr marL="457200" indent="-457200" eaLnBrk="1" hangingPunct="1"/>
            <a:r>
              <a:rPr lang="ru-RU" altLang="ru-RU" u="sng"/>
              <a:t>: C  </a:t>
            </a:r>
            <a:r>
              <a:rPr lang="ru-RU" altLang="ru-RU"/>
              <a:t>— для объекта специфицировано только имя класса. 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C8D4D1E7-CDC6-4516-A849-7973F59BC30C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5292725" y="1773238"/>
          <a:ext cx="35639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1440000" imgH="360000" progId="Visio.Drawing.5">
                  <p:embed/>
                </p:oleObj>
              </mc:Choice>
              <mc:Fallback>
                <p:oleObj name="VISIO" r:id="rId3" imgW="1440000" imgH="36000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773238"/>
                        <a:ext cx="356393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>
            <a:extLst>
              <a:ext uri="{FF2B5EF4-FFF2-40B4-BE49-F238E27FC236}">
                <a16:creationId xmlns:a16="http://schemas.microsoft.com/office/drawing/2014/main" id="{C17E2C42-32F4-415D-8144-7A88B90146B8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6084888" y="3068638"/>
          <a:ext cx="24542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5" imgW="990000" imgH="360000" progId="Visio.Drawing.5">
                  <p:embed/>
                </p:oleObj>
              </mc:Choice>
              <mc:Fallback>
                <p:oleObj name="VISIO" r:id="rId5" imgW="990000" imgH="360000" progId="Visio.Drawing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068638"/>
                        <a:ext cx="245427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>
            <a:extLst>
              <a:ext uri="{FF2B5EF4-FFF2-40B4-BE49-F238E27FC236}">
                <a16:creationId xmlns:a16="http://schemas.microsoft.com/office/drawing/2014/main" id="{3BAE8426-FBF3-475A-87C5-EC7215BB9A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4508500"/>
          <a:ext cx="288131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7" imgW="1080000" imgH="360000" progId="Visio.Drawing.5">
                  <p:embed/>
                </p:oleObj>
              </mc:Choice>
              <mc:Fallback>
                <p:oleObj name="VISIO" r:id="rId7" imgW="1080000" imgH="360000" progId="Visio.Drawing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508500"/>
                        <a:ext cx="2881312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FF59CCE-F38A-4EB9-AE29-F1357CDBC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графических изображений объектов</a:t>
            </a:r>
          </a:p>
        </p:txBody>
      </p:sp>
      <p:pic>
        <p:nvPicPr>
          <p:cNvPr id="24579" name="Picture 3" descr="CO_11">
            <a:extLst>
              <a:ext uri="{FF2B5EF4-FFF2-40B4-BE49-F238E27FC236}">
                <a16:creationId xmlns:a16="http://schemas.microsoft.com/office/drawing/2014/main" id="{5670FB80-1469-46E6-8B9F-AA3E125FD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72358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38A6D8C-92B5-4E7F-8A05-B863503DB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620713"/>
            <a:ext cx="6985000" cy="503237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Примеры графических изображений объектов</a:t>
            </a:r>
            <a:endParaRPr lang="en-US" altLang="ru-RU"/>
          </a:p>
        </p:txBody>
      </p:sp>
      <p:pic>
        <p:nvPicPr>
          <p:cNvPr id="25603" name="Picture 3" descr="CO_17">
            <a:extLst>
              <a:ext uri="{FF2B5EF4-FFF2-40B4-BE49-F238E27FC236}">
                <a16:creationId xmlns:a16="http://schemas.microsoft.com/office/drawing/2014/main" id="{77595012-253E-4817-92EA-325823955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73238"/>
            <a:ext cx="74549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BDCD280-14BE-4378-87CB-5F54CB632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848600" cy="9144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Связь (link)</a:t>
            </a:r>
            <a:endParaRPr lang="en-US" altLang="ru-RU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FF7AEEA-3F7C-401D-A82E-DD08E750B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222375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- является экземпляром произвольной ассоциации, которая обеспечивает канал для направленной передачи сообщений между объектами</a:t>
            </a:r>
          </a:p>
        </p:txBody>
      </p:sp>
      <p:pic>
        <p:nvPicPr>
          <p:cNvPr id="26628" name="Picture 4" descr="Рис_06_13">
            <a:extLst>
              <a:ext uri="{FF2B5EF4-FFF2-40B4-BE49-F238E27FC236}">
                <a16:creationId xmlns:a16="http://schemas.microsoft.com/office/drawing/2014/main" id="{C2780009-8DE9-48AB-94FC-68CDBB414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141663"/>
            <a:ext cx="78946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243F300-3BB0-404A-B64D-EA1CB678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622300"/>
            <a:ext cx="7993063" cy="719138"/>
          </a:xfrm>
        </p:spPr>
        <p:txBody>
          <a:bodyPr/>
          <a:lstStyle/>
          <a:p>
            <a:pPr eaLnBrk="1" hangingPunct="1"/>
            <a:r>
              <a:rPr lang="ru-RU" altLang="ru-RU"/>
              <a:t>Пример диаграммы объектов</a:t>
            </a:r>
          </a:p>
        </p:txBody>
      </p:sp>
      <p:pic>
        <p:nvPicPr>
          <p:cNvPr id="27651" name="Picture 3" descr="CO_02">
            <a:extLst>
              <a:ext uri="{FF2B5EF4-FFF2-40B4-BE49-F238E27FC236}">
                <a16:creationId xmlns:a16="http://schemas.microsoft.com/office/drawing/2014/main" id="{70294502-1FCA-487B-AB03-E42CDADE9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133600"/>
            <a:ext cx="7272338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65CBC82-DEE9-4712-8CDB-0EE5A8963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Спецификация экземпляра </a:t>
            </a:r>
            <a:r>
              <a:rPr lang="ru-RU" altLang="ru-RU" i="1"/>
              <a:t>(</a:t>
            </a:r>
            <a:r>
              <a:rPr lang="en-US" altLang="ru-RU" i="1"/>
              <a:t>instance specification</a:t>
            </a:r>
            <a:r>
              <a:rPr lang="ru-RU" altLang="ru-RU" i="1"/>
              <a:t>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F260C42-B659-4F19-B6A0-820F04FC2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848600" cy="4822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/>
              <a:t>- является элементом модели, который представляет описание произвольной сущности типа классификатора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Имя спецификации экземпляра представляет собой строку текста, записанную в следующем виде (БНФ):</a:t>
            </a:r>
            <a:endParaRPr lang="ru-RU" altLang="ru-RU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i="1"/>
              <a:t>	&lt;имя-спецификации-экземпляра&gt;::=[&lt;собственное-имя-спецификации-экземпляра&gt;]  | [:&lt;имя-класса&gt; [‘,’&lt;Имя-класса&gt;]*]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Вся запись имени спецификации экземпляра подчеркивается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Если указано &lt;собственное-имя-спецификации-экземпляра&gt;, то оно должно начинаться со строчной буквы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При указании нескольких имен классификаторов их имена отделяются запятыми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В записи имени спецификации экземпляра &lt;собственное-имя-спецификации-экземпляра&gt; и &lt;имя-класса&gt; могут отсутствовать одновременно – но эту возможность лучше не использовать на практике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7450738-DB5D-43C3-8C95-CA620A89F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Слот </a:t>
            </a:r>
            <a:r>
              <a:rPr lang="ru-RU" altLang="ru-RU" i="1"/>
              <a:t>(</a:t>
            </a:r>
            <a:r>
              <a:rPr lang="en-US" altLang="ru-RU" i="1"/>
              <a:t>slot</a:t>
            </a:r>
            <a:r>
              <a:rPr lang="ru-RU" altLang="ru-RU" i="1"/>
              <a:t>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849F155-7529-4BE1-BC72-594D6A8C0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предназначен для представления того, что сущность, моделируемая посредством спецификации экземпляра, имеет конкретное значение или значения для некоторой своей структурной характеристики</a:t>
            </a:r>
          </a:p>
          <a:p>
            <a:pPr eaLnBrk="1" hangingPunct="1"/>
            <a:r>
              <a:rPr lang="ru-RU" altLang="ru-RU"/>
              <a:t>Представляется текстом в следующем формате (БНФ):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&lt;слот&gt;::=&lt;имя-характеристики&gt; [: &lt;тип-характеристики&gt;] ‘=’ &lt;спецификация-значения&gt;</a:t>
            </a:r>
          </a:p>
          <a:p>
            <a:pPr eaLnBrk="1" hangingPunct="1"/>
            <a:r>
              <a:rPr lang="ru-RU" altLang="ru-RU"/>
              <a:t>Отсутствие слота для некоторой характеристики в спецификации экземпляра не означает, что представляемая сущность не имеет этой характеристики, но означает только лишь то, что эта характеристика не представляет интереса в модели.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30ED73F-E9C3-4F2C-9519-C84ED933D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</a:t>
            </a:r>
            <a:r>
              <a:rPr lang="en-US" altLang="ru-RU"/>
              <a:t>c</a:t>
            </a:r>
            <a:r>
              <a:rPr lang="ru-RU" altLang="ru-RU"/>
              <a:t>лотов со значениями </a:t>
            </a:r>
          </a:p>
        </p:txBody>
      </p:sp>
      <p:pic>
        <p:nvPicPr>
          <p:cNvPr id="30723" name="Picture 3" descr="Рис_06_14">
            <a:extLst>
              <a:ext uri="{FF2B5EF4-FFF2-40B4-BE49-F238E27FC236}">
                <a16:creationId xmlns:a16="http://schemas.microsoft.com/office/drawing/2014/main" id="{377ACCC3-56A0-4197-973E-E61990123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1966913"/>
            <a:ext cx="7129463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3839481-6296-4C84-B3DB-5E0A17472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Значение экземпляра </a:t>
            </a:r>
            <a:r>
              <a:rPr lang="ru-RU" altLang="ru-RU" i="1"/>
              <a:t>(instance value)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8FB9C2A-1E11-4640-8FA2-F1A2B7BE9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863600"/>
          </a:xfrm>
        </p:spPr>
        <p:txBody>
          <a:bodyPr/>
          <a:lstStyle/>
          <a:p>
            <a:pPr eaLnBrk="1" hangingPunct="1"/>
            <a:r>
              <a:rPr lang="ru-RU" altLang="ru-RU"/>
              <a:t>- является спецификацией значения, которое идентифицирует некоторый экземпляр</a:t>
            </a:r>
          </a:p>
        </p:txBody>
      </p:sp>
      <p:pic>
        <p:nvPicPr>
          <p:cNvPr id="31748" name="Picture 4" descr="Рис_06_15">
            <a:extLst>
              <a:ext uri="{FF2B5EF4-FFF2-40B4-BE49-F238E27FC236}">
                <a16:creationId xmlns:a16="http://schemas.microsoft.com/office/drawing/2014/main" id="{4192FAAC-2DB1-4B6E-A543-5DA76D1AF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997200"/>
            <a:ext cx="467995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B7859A-9BEB-446A-B708-4ABCF5626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Варианты изображения пакета</a:t>
            </a:r>
            <a:br>
              <a:rPr lang="ru-RU" altLang="ru-RU"/>
            </a:br>
            <a:r>
              <a:rPr lang="ru-RU" altLang="ru-RU"/>
              <a:t>Простейшие Типы</a:t>
            </a:r>
          </a:p>
        </p:txBody>
      </p:sp>
      <p:pic>
        <p:nvPicPr>
          <p:cNvPr id="6147" name="Picture 3" descr="Рис_06_1">
            <a:extLst>
              <a:ext uri="{FF2B5EF4-FFF2-40B4-BE49-F238E27FC236}">
                <a16:creationId xmlns:a16="http://schemas.microsoft.com/office/drawing/2014/main" id="{7AEB849E-3439-43C1-924A-C60F6F578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146300"/>
            <a:ext cx="7848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31AD208-CDAA-461C-988E-0201EDB63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№11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B3BC668-138B-4301-99A5-99EC3BC37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</a:t>
            </a:r>
          </a:p>
          <a:p>
            <a:pPr eaLnBrk="1" hangingPunct="1"/>
            <a:r>
              <a:rPr lang="ru-RU" altLang="ru-RU"/>
              <a:t>Разработать диаграмму объектов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объекты, соответствующие ранее разработанным классам 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C35293A-9982-4B28-8BE6-A6C476C61F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1341438"/>
            <a:ext cx="4800600" cy="3571875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обзора взаимодействия (interaction overview diagram)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1A62030-B059-4002-9825-A429F7FE2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993063" cy="719138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</a:t>
            </a:r>
            <a:r>
              <a:rPr lang="en-US" altLang="ru-RU"/>
              <a:t> </a:t>
            </a:r>
            <a:r>
              <a:rPr lang="ru-RU" altLang="ru-RU"/>
              <a:t>обзора</a:t>
            </a:r>
            <a:r>
              <a:rPr lang="en-US" altLang="ru-RU"/>
              <a:t> </a:t>
            </a:r>
            <a:r>
              <a:rPr lang="ru-RU" altLang="ru-RU"/>
              <a:t>взаимодействия</a:t>
            </a:r>
            <a:endParaRPr lang="ru-RU" altLang="ru-RU" i="1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A5287CD-42AE-48F3-BBDA-5AC65DA6B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125538"/>
            <a:ext cx="7848600" cy="5256212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altLang="ru-RU" sz="2200"/>
              <a:t>–</a:t>
            </a:r>
            <a:r>
              <a:rPr lang="ru-RU" altLang="ru-RU" sz="2200"/>
              <a:t>диаграмма</a:t>
            </a:r>
            <a:r>
              <a:rPr lang="en-US" altLang="ru-RU" sz="2200"/>
              <a:t>, </a:t>
            </a:r>
            <a:r>
              <a:rPr lang="ru-RU" altLang="ru-RU" sz="2200"/>
              <a:t>которая</a:t>
            </a:r>
            <a:r>
              <a:rPr lang="en-US" altLang="ru-RU" sz="2200"/>
              <a:t> </a:t>
            </a:r>
            <a:r>
              <a:rPr lang="ru-RU" altLang="ru-RU" sz="2200"/>
              <a:t>предназначена для представления взаимодействия только в контексте потока управления в некоторой агрегированной форме</a:t>
            </a:r>
            <a:endParaRPr lang="en-US" altLang="ru-RU" sz="2200"/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Диаграммы обзора взаимодействия, вместо узлов действий и объектов диаграмм деятельности, имеют фреймы, каждый из которых может соответствовать взаимодействию или использованию взаимодействия.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Альтернативные комбинированные фрагменты представляются узлом решения и соответствующим узлом слияния.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Параллельные комбинированные фрагменты представляются узлом разделения и соответствующим узлом соединения.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Комбинированные фрагменты типа Цикл представляются простыми циклами.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Ветвление и слияния ветвлений на диаграммах обзора взаимодействия должны быть должным образом вложенными.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Диаграммы обзора взаимодействия заключаются во фрейм, аналогично другим видам диаграмм взаимодействия с тегом </a:t>
            </a:r>
            <a:r>
              <a:rPr lang="en-US" altLang="ru-RU" sz="2200" b="1"/>
              <a:t>sd</a:t>
            </a:r>
            <a:r>
              <a:rPr lang="ru-RU" altLang="ru-RU" sz="220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8D89A29-B19A-4582-9786-03CE95142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4788" y="117475"/>
            <a:ext cx="3097212" cy="3743325"/>
          </a:xfrm>
        </p:spPr>
        <p:txBody>
          <a:bodyPr/>
          <a:lstStyle/>
          <a:p>
            <a:pPr eaLnBrk="1" hangingPunct="1"/>
            <a:r>
              <a:rPr lang="ru-RU" altLang="ru-RU"/>
              <a:t>Пример диаграммы обзора взаимодействия банкомата </a:t>
            </a:r>
          </a:p>
        </p:txBody>
      </p:sp>
      <p:pic>
        <p:nvPicPr>
          <p:cNvPr id="35843" name="Picture 3" descr="Рис_09_4">
            <a:extLst>
              <a:ext uri="{FF2B5EF4-FFF2-40B4-BE49-F238E27FC236}">
                <a16:creationId xmlns:a16="http://schemas.microsoft.com/office/drawing/2014/main" id="{DAE4644D-DDF6-4DF4-81A8-9D11AC248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450"/>
            <a:ext cx="3679825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467A629-A6E8-49DA-A491-23EFF6CE0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№12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63D1467-86A3-41B5-9194-141D27609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</a:t>
            </a:r>
          </a:p>
          <a:p>
            <a:pPr eaLnBrk="1" hangingPunct="1"/>
            <a:r>
              <a:rPr lang="ru-RU" altLang="ru-RU"/>
              <a:t>Разработать диаграмму обзора взаимодействия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необходимые фреймы: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60F3314-7BFE-4E5A-BB4E-21DAB7BD36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1412875"/>
            <a:ext cx="4800600" cy="1831975"/>
          </a:xfrm>
        </p:spPr>
        <p:txBody>
          <a:bodyPr/>
          <a:lstStyle/>
          <a:p>
            <a:pPr eaLnBrk="1" hangingPunct="1"/>
            <a:r>
              <a:rPr lang="ru-RU" altLang="ru-RU"/>
              <a:t>Временная диаграмма (timing diagram)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CE43176-C56F-47FF-9014-55D4466E8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Временная диаграмма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31CBCD4-693E-48B8-BF7F-E7B9E1B46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196975"/>
            <a:ext cx="7848600" cy="525621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– диаграмма взаимодействия, которая служит для представления изменения состояния отдельных линий жизни или особенностей синхронизации сообщений во времени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Линейная ось времени обычно изображается таким образом, что текущее время увеличивается в направлении слева направо.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Линии жизни изображаются в отдельных секциях, которые упорядочены по вертикали.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Линия жизни может перемещаться по диаграмме вверх и вниз, что отражает изменение ее состояния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Линия жизни может быть изображена горизонтально с целью изображения на ней отдельных состоя­ний или значений.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Метрическая ось времени может быть показана с засечками, обозначающими интервалы времени, а в некоторых случаях — дискретные моменты изменений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Время для всех линий жизни синхронизовано и течет одинаково.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На диаграмме могут быть показаны значения атрибутов и других свойств линий жизни.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9C87055-908A-4B4F-967B-5253A22F4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Линии жизни и значения на временной диаграмме 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411181E-B087-4804-AE39-D8C6E78B1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806700"/>
          </a:xfrm>
        </p:spPr>
        <p:txBody>
          <a:bodyPr/>
          <a:lstStyle/>
          <a:p>
            <a:pPr eaLnBrk="1" hangingPunct="1"/>
            <a:r>
              <a:rPr lang="ru-RU" altLang="ru-RU"/>
              <a:t>Линии жизни на временной диаграмме изображаются в отдельных секциях, слева от которых указываются их имена </a:t>
            </a:r>
          </a:p>
          <a:p>
            <a:pPr eaLnBrk="1" hangingPunct="1"/>
            <a:r>
              <a:rPr lang="ru-RU" altLang="ru-RU"/>
              <a:t>На диаграмме также могут быть показаны значения некоторого атрибута отдельной линии жизни как некоторая функция времени</a:t>
            </a:r>
          </a:p>
          <a:p>
            <a:pPr eaLnBrk="1" hangingPunct="1"/>
            <a:r>
              <a:rPr lang="ru-RU" altLang="ru-RU"/>
              <a:t>Значение представляется в форме специального символа и указывается явно в форме текста </a:t>
            </a:r>
          </a:p>
        </p:txBody>
      </p:sp>
      <p:pic>
        <p:nvPicPr>
          <p:cNvPr id="39940" name="Picture 4" descr="Рис_09_5">
            <a:extLst>
              <a:ext uri="{FF2B5EF4-FFF2-40B4-BE49-F238E27FC236}">
                <a16:creationId xmlns:a16="http://schemas.microsoft.com/office/drawing/2014/main" id="{B0D8CDCE-1E24-41E0-81E1-20547F649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581525"/>
            <a:ext cx="7993062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CF9C9ED-851F-425C-9D4E-874321C65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Сообщения, метки и состояния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81676D5-57EA-4316-B9C8-EDA5062FB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2806700"/>
          </a:xfrm>
        </p:spPr>
        <p:txBody>
          <a:bodyPr/>
          <a:lstStyle/>
          <a:p>
            <a:pPr eaLnBrk="1" hangingPunct="1"/>
            <a:r>
              <a:rPr lang="ru-RU" altLang="ru-RU"/>
              <a:t>Сообщения изображаются между линиями жизни, которые располагаются вертикально </a:t>
            </a:r>
          </a:p>
          <a:p>
            <a:pPr eaLnBrk="1" hangingPunct="1"/>
            <a:r>
              <a:rPr lang="ru-RU" altLang="ru-RU"/>
              <a:t>Метки являются графическим сокращением и используются в том случае, когда соединяемые сообщением линии жизни располагаются далеко друг от друга</a:t>
            </a:r>
          </a:p>
          <a:p>
            <a:pPr eaLnBrk="1" hangingPunct="1"/>
            <a:r>
              <a:rPr lang="ru-RU" altLang="ru-RU"/>
              <a:t>Состояния классификатора или изменяемые значения атрибута в форме вертикального списка </a:t>
            </a:r>
          </a:p>
        </p:txBody>
      </p:sp>
      <p:pic>
        <p:nvPicPr>
          <p:cNvPr id="40964" name="Picture 4" descr="Рис_09_6">
            <a:extLst>
              <a:ext uri="{FF2B5EF4-FFF2-40B4-BE49-F238E27FC236}">
                <a16:creationId xmlns:a16="http://schemas.microsoft.com/office/drawing/2014/main" id="{3663847E-63A1-4A23-A662-10B414E3E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62500"/>
            <a:ext cx="78851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D1D8AEA-7827-4404-917D-4AC2B27C2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Первая форма временной диаграммы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A027129-1336-4BA4-A4A4-21CF33280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655763"/>
          </a:xfrm>
        </p:spPr>
        <p:txBody>
          <a:bodyPr/>
          <a:lstStyle/>
          <a:p>
            <a:pPr eaLnBrk="1" hangingPunct="1"/>
            <a:r>
              <a:rPr lang="ru-RU" altLang="ru-RU" sz="2200"/>
              <a:t>Первая форма используется для представления изменения состояний во времени для отдельной линии жизни</a:t>
            </a:r>
          </a:p>
          <a:p>
            <a:pPr eaLnBrk="1" hangingPunct="1"/>
            <a:r>
              <a:rPr lang="ru-RU" altLang="ru-RU" sz="2200"/>
              <a:t>При этом изображаются события, которые являются причиной изменения состояний</a:t>
            </a:r>
          </a:p>
        </p:txBody>
      </p:sp>
      <p:pic>
        <p:nvPicPr>
          <p:cNvPr id="41988" name="Picture 4" descr="Рис_09_7">
            <a:extLst>
              <a:ext uri="{FF2B5EF4-FFF2-40B4-BE49-F238E27FC236}">
                <a16:creationId xmlns:a16="http://schemas.microsoft.com/office/drawing/2014/main" id="{33E2B6A5-CD5C-4BC1-8635-734D2199D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132138"/>
            <a:ext cx="5473700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52BAD09-D5A8-44D8-A463-A0E45415C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Диаграмма пакетов с классом  Автомобиль </a:t>
            </a:r>
          </a:p>
        </p:txBody>
      </p:sp>
      <p:pic>
        <p:nvPicPr>
          <p:cNvPr id="7171" name="Picture 3" descr="Рис_06_2">
            <a:extLst>
              <a:ext uri="{FF2B5EF4-FFF2-40B4-BE49-F238E27FC236}">
                <a16:creationId xmlns:a16="http://schemas.microsoft.com/office/drawing/2014/main" id="{0643E82C-2798-454E-8BDE-98CBF12B9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133600"/>
            <a:ext cx="5730875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B87A252-D0C2-4291-AE63-D09C6853C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Вторая форма временной диаграммы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3DD34CD-3954-4370-B192-A258D479B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806700"/>
          </a:xfrm>
        </p:spPr>
        <p:txBody>
          <a:bodyPr/>
          <a:lstStyle/>
          <a:p>
            <a:pPr eaLnBrk="1" hangingPunct="1"/>
            <a:r>
              <a:rPr lang="ru-RU" altLang="ru-RU" sz="2200"/>
              <a:t>Вторая форма временной диаграммы также используется для представления изменения состояний для отдельной линии жизни горизонтально во времени</a:t>
            </a:r>
          </a:p>
          <a:p>
            <a:pPr eaLnBrk="1" hangingPunct="1"/>
            <a:r>
              <a:rPr lang="ru-RU" altLang="ru-RU" sz="2200"/>
              <a:t>При этом события, которые являются причиной изменения состояний, не изображаются</a:t>
            </a:r>
          </a:p>
          <a:p>
            <a:pPr eaLnBrk="1" hangingPunct="1"/>
            <a:r>
              <a:rPr lang="ru-RU" altLang="ru-RU" sz="2200"/>
              <a:t>Это наиболее компактная форма временной диаграммы, которая часто используется для иллюстрации процесса функционирования электронных устройств </a:t>
            </a:r>
          </a:p>
        </p:txBody>
      </p:sp>
      <p:pic>
        <p:nvPicPr>
          <p:cNvPr id="43012" name="Picture 4" descr="Рис_09_8">
            <a:extLst>
              <a:ext uri="{FF2B5EF4-FFF2-40B4-BE49-F238E27FC236}">
                <a16:creationId xmlns:a16="http://schemas.microsoft.com/office/drawing/2014/main" id="{1C4CCC6B-5D3B-4568-A809-8B79A2218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4437063"/>
            <a:ext cx="6707188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1384FDB-60EB-4C25-9259-36677A5FC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Третья форма временной диаграммы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8EB5AAD-0AE7-46ED-A915-6C1FCE9FE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341438"/>
            <a:ext cx="2879725" cy="5372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Третья форма временных диаграмм используется для изображения более чем одной линии жизни и сообщений между ними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Эта форма временной диаграммы по своим возможностям в большой степени соответствует диаграмме последовательности, чем первые две формы</a:t>
            </a:r>
          </a:p>
        </p:txBody>
      </p:sp>
      <p:pic>
        <p:nvPicPr>
          <p:cNvPr id="44036" name="Picture 4" descr="Рис_09_9">
            <a:extLst>
              <a:ext uri="{FF2B5EF4-FFF2-40B4-BE49-F238E27FC236}">
                <a16:creationId xmlns:a16="http://schemas.microsoft.com/office/drawing/2014/main" id="{2D6047F2-8399-447B-A2C0-A7E362DD3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8" y="1557338"/>
            <a:ext cx="4700587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5884D93-2755-4D2C-B5CC-A19431671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№13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00F1F80-B8B5-4A60-84F3-F824C2DA1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</a:t>
            </a:r>
          </a:p>
          <a:p>
            <a:pPr eaLnBrk="1" hangingPunct="1"/>
            <a:r>
              <a:rPr lang="ru-RU" altLang="ru-RU"/>
              <a:t>Разработать временную диаграмму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линии жизни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  <a:p>
            <a:pPr eaLnBrk="1" hangingPunct="1"/>
            <a:r>
              <a:rPr lang="ru-RU" altLang="ru-RU"/>
              <a:t>Выполнить итоговое тестирование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>
            <a:extLst>
              <a:ext uri="{FF2B5EF4-FFF2-40B4-BE49-F238E27FC236}">
                <a16:creationId xmlns:a16="http://schemas.microsoft.com/office/drawing/2014/main" id="{5EEB5B87-C4DE-4FE6-97FD-8EC370BF67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1412875"/>
            <a:ext cx="4800600" cy="2701925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композитной структуры (composite structure diagram)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47210E4-CD07-455E-A282-B5CBFCE63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Диаграмма композитной структуры</a:t>
            </a:r>
            <a:endParaRPr lang="ru-RU" altLang="ru-RU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D84007B-633F-4DCE-A27A-42717F77C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– диаграмма, которая изображает внутреннюю структуру классификаторов таких, как класс, компонент или кооперация, включая точки взаимодействия классификатора с другими частями системы.</a:t>
            </a:r>
            <a:r>
              <a:rPr lang="ru-RU" altLang="ru-RU"/>
              <a:t> </a:t>
            </a:r>
          </a:p>
          <a:p>
            <a:pPr eaLnBrk="1" hangingPunct="1"/>
            <a:r>
              <a:rPr lang="ru-RU" altLang="ru-RU" i="1"/>
              <a:t>Внутренняя структура (</a:t>
            </a:r>
            <a:r>
              <a:rPr lang="en-US" altLang="ru-RU" i="1"/>
              <a:t>i</a:t>
            </a:r>
            <a:r>
              <a:rPr lang="ru-RU" altLang="ru-RU" i="1"/>
              <a:t>nternal </a:t>
            </a:r>
            <a:r>
              <a:rPr lang="en-US" altLang="ru-RU" i="1"/>
              <a:t>s</a:t>
            </a:r>
            <a:r>
              <a:rPr lang="ru-RU" altLang="ru-RU" i="1"/>
              <a:t>tructure)</a:t>
            </a:r>
            <a:r>
              <a:rPr lang="ru-RU" altLang="ru-RU"/>
              <a:t> – структура взаимодействующих элементов модели, которые создаются в экземпляре содержащего их классификатора</a:t>
            </a:r>
          </a:p>
          <a:p>
            <a:pPr eaLnBrk="1" hangingPunct="1"/>
            <a:r>
              <a:rPr lang="ru-RU" altLang="ru-RU" i="1"/>
              <a:t>Свойство (</a:t>
            </a:r>
            <a:r>
              <a:rPr lang="en-US" altLang="ru-RU" i="1"/>
              <a:t>p</a:t>
            </a:r>
            <a:r>
              <a:rPr lang="ru-RU" altLang="ru-RU" i="1"/>
              <a:t>roperty)</a:t>
            </a:r>
            <a:r>
              <a:rPr lang="ru-RU" altLang="ru-RU"/>
              <a:t> – множество экземпляров, которые являются собственностью содержащего их экземпляра классификатора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C221D77-F480-4108-907F-6EC071CE0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Часть </a:t>
            </a:r>
            <a:r>
              <a:rPr lang="ru-RU" altLang="ru-RU" i="1"/>
              <a:t>(</a:t>
            </a:r>
            <a:r>
              <a:rPr lang="en-US" altLang="ru-RU" i="1"/>
              <a:t>part</a:t>
            </a:r>
            <a:r>
              <a:rPr lang="ru-RU" altLang="ru-RU" i="1"/>
              <a:t>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5E8E17D-9B1A-4A93-8C79-A7F68FEB6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свойство, которое является элементом внутренней структуры композитного классификатора, в частном случае – класса</a:t>
            </a:r>
          </a:p>
          <a:p>
            <a:pPr eaLnBrk="1" hangingPunct="1"/>
            <a:r>
              <a:rPr lang="ru-RU" altLang="ru-RU"/>
              <a:t>Синтаксис части в БНФ: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&lt;имя-части&gt;::= [&lt;собственное-имя-части&gt;]  [: &lt;имя-класса&gt;] [[&lt;кратность&gt;]] | [&lt;имя-класса&gt;],</a:t>
            </a:r>
            <a:endParaRPr lang="ru-RU" altLang="ru-RU"/>
          </a:p>
          <a:p>
            <a:pPr eaLnBrk="1" hangingPunct="1"/>
            <a:r>
              <a:rPr lang="ru-RU" altLang="ru-RU"/>
              <a:t>где &lt;</a:t>
            </a:r>
            <a:r>
              <a:rPr lang="ru-RU" altLang="ru-RU" i="1"/>
              <a:t>собственное-имя-части&gt; </a:t>
            </a:r>
            <a:r>
              <a:rPr lang="ru-RU" altLang="ru-RU"/>
              <a:t>является именем экземпляра класса и обычно записывается со строчной буквы,</a:t>
            </a:r>
          </a:p>
          <a:p>
            <a:pPr eaLnBrk="1" hangingPunct="1"/>
            <a:r>
              <a:rPr lang="ru-RU" altLang="ru-RU"/>
              <a:t>&lt;</a:t>
            </a:r>
            <a:r>
              <a:rPr lang="ru-RU" altLang="ru-RU" i="1"/>
              <a:t>имя-класса</a:t>
            </a:r>
            <a:r>
              <a:rPr lang="ru-RU" altLang="ru-RU"/>
              <a:t>&gt; является именем соответствующего класса, от которого инстанцируется данная часть или свойство</a:t>
            </a:r>
          </a:p>
          <a:p>
            <a:pPr eaLnBrk="1" hangingPunct="1"/>
            <a:r>
              <a:rPr lang="ru-RU" altLang="ru-RU"/>
              <a:t>Кратность части может быть также показана в правом верхнем углу прямоугольника части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CC0AD04-F99F-4D02-869E-E36A03472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изображения композитного класса </a:t>
            </a:r>
          </a:p>
        </p:txBody>
      </p:sp>
      <p:pic>
        <p:nvPicPr>
          <p:cNvPr id="49155" name="Picture 4" descr="Рис_05_2">
            <a:extLst>
              <a:ext uri="{FF2B5EF4-FFF2-40B4-BE49-F238E27FC236}">
                <a16:creationId xmlns:a16="http://schemas.microsoft.com/office/drawing/2014/main" id="{F84C8C22-9035-4508-BC6A-996A3CE30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89400"/>
            <a:ext cx="7993062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5" descr="Рис_05_1">
            <a:extLst>
              <a:ext uri="{FF2B5EF4-FFF2-40B4-BE49-F238E27FC236}">
                <a16:creationId xmlns:a16="http://schemas.microsoft.com/office/drawing/2014/main" id="{2E66B694-ED6B-473B-B6BD-F15965D9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16113"/>
            <a:ext cx="4546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2AFCD06-CB7C-437A-ABF5-0642838DE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Соединитель </a:t>
            </a:r>
            <a:r>
              <a:rPr lang="ru-RU" altLang="ru-RU" i="1"/>
              <a:t>(</a:t>
            </a:r>
            <a:r>
              <a:rPr lang="en-US" altLang="ru-RU" i="1"/>
              <a:t>connector</a:t>
            </a:r>
            <a:r>
              <a:rPr lang="ru-RU" altLang="ru-RU" i="1"/>
              <a:t>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8AE1CE5-896B-4BEB-BA80-2202D9D72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7848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– отношение, которое обеспечивает взаимосвязь или коммуникацию между двумя или более экземплярами классификаторов, в частном случае – экземплярами классов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Соединитель изображается с использованием нотации для ассоциации. Необязательная строка имени соединителя должна удовлетворять следующему синтаксису:</a:t>
            </a:r>
            <a:endParaRPr lang="ru-RU" altLang="ru-RU" i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/>
              <a:t>&lt;имя-соединителя&gt;::= ( [ имя ] ‘:’ &lt;имя-класса&gt; ) | &lt;имя&gt;</a:t>
            </a:r>
            <a:endParaRPr lang="ru-RU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где &lt;</a:t>
            </a:r>
            <a:r>
              <a:rPr lang="ru-RU" altLang="ru-RU" i="1"/>
              <a:t>имя</a:t>
            </a:r>
            <a:r>
              <a:rPr lang="ru-RU" altLang="ru-RU"/>
              <a:t>&gt; является собственным именем соединителя, а &lt;</a:t>
            </a:r>
            <a:r>
              <a:rPr lang="ru-RU" altLang="ru-RU" i="1"/>
              <a:t>имя-ассоциации</a:t>
            </a:r>
            <a:r>
              <a:rPr lang="ru-RU" altLang="ru-RU"/>
              <a:t>&gt; является именем ассоциации или ее типом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Дополнительно выше или перед именем соединителя может быть помещен стереотип в виде ключевого слова в угловых кавычках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После или ниже имени соединителя может быть помещено строка-свойство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59E0770-230E-479E-A443-0A64925BA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Фрагменты композитной структуры для класса Автомобиль </a:t>
            </a:r>
          </a:p>
        </p:txBody>
      </p:sp>
      <p:pic>
        <p:nvPicPr>
          <p:cNvPr id="51203" name="Picture 4" descr="Рис_05_3">
            <a:extLst>
              <a:ext uri="{FF2B5EF4-FFF2-40B4-BE49-F238E27FC236}">
                <a16:creationId xmlns:a16="http://schemas.microsoft.com/office/drawing/2014/main" id="{2D017F04-D5DE-4B73-884C-CDFCB954E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1916113"/>
            <a:ext cx="6913562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5" descr="Рис_05_4">
            <a:extLst>
              <a:ext uri="{FF2B5EF4-FFF2-40B4-BE49-F238E27FC236}">
                <a16:creationId xmlns:a16="http://schemas.microsoft.com/office/drawing/2014/main" id="{5C74C6FF-0E8F-4C27-B937-AC10BC4F2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4941888"/>
            <a:ext cx="665956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6B4A3DF-205C-4038-B36C-0F8FB1609A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Порт </a:t>
            </a:r>
            <a:r>
              <a:rPr lang="ru-RU" altLang="ru-RU" i="1"/>
              <a:t>(</a:t>
            </a:r>
            <a:r>
              <a:rPr lang="en-US" altLang="ru-RU" i="1"/>
              <a:t>port</a:t>
            </a:r>
            <a:r>
              <a:rPr lang="ru-RU" altLang="ru-RU" i="1"/>
              <a:t>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F7FE42D-6153-457D-9D80-7F85975A2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655763"/>
          </a:xfrm>
        </p:spPr>
        <p:txBody>
          <a:bodyPr/>
          <a:lstStyle/>
          <a:p>
            <a:pPr eaLnBrk="1" hangingPunct="1"/>
            <a:r>
              <a:rPr lang="ru-RU" altLang="ru-RU"/>
              <a:t>– свойство классификатора, которое специфицирует отдельную точку взаимодействия между этим классификатором и его окружением или между классификатором и его внутренними частями</a:t>
            </a:r>
          </a:p>
        </p:txBody>
      </p:sp>
      <p:pic>
        <p:nvPicPr>
          <p:cNvPr id="52228" name="Picture 4" descr="Рис_05_5">
            <a:extLst>
              <a:ext uri="{FF2B5EF4-FFF2-40B4-BE49-F238E27FC236}">
                <a16:creationId xmlns:a16="http://schemas.microsoft.com/office/drawing/2014/main" id="{BDA6690F-D300-4C5D-90D7-FD91067DD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584575"/>
            <a:ext cx="7489825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C5086A1-692A-4001-8972-43ED1AE83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Зависимость пакетов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7EEA62A-705A-428C-83F4-C9B78C9973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006475"/>
          </a:xfrm>
        </p:spPr>
        <p:txBody>
          <a:bodyPr/>
          <a:lstStyle/>
          <a:p>
            <a:pPr eaLnBrk="1" hangingPunct="1"/>
            <a:r>
              <a:rPr lang="ru-RU" altLang="ru-RU"/>
              <a:t>Модель трех-уровневой архитектуры доступа к удаленной базе данных </a:t>
            </a:r>
          </a:p>
        </p:txBody>
      </p:sp>
      <p:pic>
        <p:nvPicPr>
          <p:cNvPr id="8196" name="Picture 4" descr="Рис_06_3">
            <a:extLst>
              <a:ext uri="{FF2B5EF4-FFF2-40B4-BE49-F238E27FC236}">
                <a16:creationId xmlns:a16="http://schemas.microsoft.com/office/drawing/2014/main" id="{7EE3CA50-5ADA-44D6-BF31-3F2A3D4E1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687638"/>
            <a:ext cx="756920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1904F2A-C630-48E2-8072-203F94D2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Нотация предоставляемого и требуемого интерфейсов для порта класса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F8A1873-4DF6-4D02-84F8-39597405D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701800"/>
            <a:ext cx="7848600" cy="2374900"/>
          </a:xfrm>
        </p:spPr>
        <p:txBody>
          <a:bodyPr/>
          <a:lstStyle/>
          <a:p>
            <a:pPr eaLnBrk="1" hangingPunct="1"/>
            <a:r>
              <a:rPr lang="ru-RU" altLang="ru-RU" i="1"/>
              <a:t>Предоставляемый интерфейс</a:t>
            </a:r>
            <a:r>
              <a:rPr lang="ru-RU" altLang="ru-RU"/>
              <a:t> (</a:t>
            </a:r>
            <a:r>
              <a:rPr lang="en-US" altLang="ru-RU"/>
              <a:t>provided interface</a:t>
            </a:r>
            <a:r>
              <a:rPr lang="ru-RU" altLang="ru-RU"/>
              <a:t>) порта характеризует запросы, которые могут быть переданы через этот порт классу от его окружения</a:t>
            </a:r>
          </a:p>
          <a:p>
            <a:pPr eaLnBrk="1" hangingPunct="1"/>
            <a:r>
              <a:rPr lang="ru-RU" altLang="ru-RU" i="1"/>
              <a:t>Требуемый интерфейс</a:t>
            </a:r>
            <a:r>
              <a:rPr lang="ru-RU" altLang="ru-RU"/>
              <a:t> (</a:t>
            </a:r>
            <a:r>
              <a:rPr lang="en-US" altLang="ru-RU"/>
              <a:t>required interface</a:t>
            </a:r>
            <a:r>
              <a:rPr lang="ru-RU" altLang="ru-RU"/>
              <a:t>) порта характеризует запросы, которые могут быть переданы от класса к его окружению через этот порт</a:t>
            </a:r>
          </a:p>
        </p:txBody>
      </p:sp>
      <p:pic>
        <p:nvPicPr>
          <p:cNvPr id="53252" name="Picture 4" descr="Рис_05_6">
            <a:extLst>
              <a:ext uri="{FF2B5EF4-FFF2-40B4-BE49-F238E27FC236}">
                <a16:creationId xmlns:a16="http://schemas.microsoft.com/office/drawing/2014/main" id="{6DF5CF9D-3B76-4B94-9B57-85C51E9F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508500"/>
            <a:ext cx="745172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58D1E43-E8A3-46AC-BDA9-C724426C33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композитной структуры  класса Автомобиль </a:t>
            </a:r>
          </a:p>
        </p:txBody>
      </p:sp>
      <p:pic>
        <p:nvPicPr>
          <p:cNvPr id="54275" name="Picture 4" descr="Рис_05_7">
            <a:extLst>
              <a:ext uri="{FF2B5EF4-FFF2-40B4-BE49-F238E27FC236}">
                <a16:creationId xmlns:a16="http://schemas.microsoft.com/office/drawing/2014/main" id="{93BA6547-DAB5-4B55-A75D-28A59E0A0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046288"/>
            <a:ext cx="7740650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F68DC76-9B6D-4D22-B4FA-4AE7984D8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Кооперация </a:t>
            </a:r>
            <a:r>
              <a:rPr lang="ru-RU" altLang="ru-RU" i="1"/>
              <a:t>(</a:t>
            </a:r>
            <a:r>
              <a:rPr lang="en-US" altLang="ru-RU" i="1"/>
              <a:t>collaboration</a:t>
            </a:r>
            <a:r>
              <a:rPr lang="ru-RU" altLang="ru-RU" i="1"/>
              <a:t>)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D9E318EF-C6BD-41C6-9278-D299AFFA44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– классификатор, предназначенный для описания некоторой структуры элементов или ролей, которые выполняют специализированные функции и совместно производят желаемую функциональность</a:t>
            </a:r>
          </a:p>
          <a:p>
            <a:pPr eaLnBrk="1" hangingPunct="1"/>
            <a:r>
              <a:rPr lang="ru-RU" altLang="ru-RU" i="1"/>
              <a:t>Роль кооперации (</a:t>
            </a:r>
            <a:r>
              <a:rPr lang="en-US" altLang="ru-RU" i="1"/>
              <a:t>collaboration role</a:t>
            </a:r>
            <a:r>
              <a:rPr lang="ru-RU" altLang="ru-RU" i="1"/>
              <a:t>)</a:t>
            </a:r>
            <a:r>
              <a:rPr lang="ru-RU" altLang="ru-RU"/>
              <a:t> специфицирует требуемое множество характеристик, которые должен иметь соответствующий участник кооперации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ECC1286-5B75-4458-BCF9-B2D5BFBB8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Внутренняя структура кооперации Наблюдатель </a:t>
            </a:r>
          </a:p>
        </p:txBody>
      </p:sp>
      <p:pic>
        <p:nvPicPr>
          <p:cNvPr id="56323" name="Picture 4" descr="Рис_05_8">
            <a:extLst>
              <a:ext uri="{FF2B5EF4-FFF2-40B4-BE49-F238E27FC236}">
                <a16:creationId xmlns:a16="http://schemas.microsoft.com/office/drawing/2014/main" id="{FD3B4A60-CE84-450E-890F-696AB26AA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1936750"/>
            <a:ext cx="78914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Рис_05_9">
            <a:extLst>
              <a:ext uri="{FF2B5EF4-FFF2-40B4-BE49-F238E27FC236}">
                <a16:creationId xmlns:a16="http://schemas.microsoft.com/office/drawing/2014/main" id="{9D36AA4A-522C-4812-B57A-F217DCF25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149725"/>
            <a:ext cx="46323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62EBD88-6084-4F4C-8CAA-41EA9B990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Применение кооперации </a:t>
            </a:r>
            <a:r>
              <a:rPr lang="ru-RU" altLang="ru-RU" i="1"/>
              <a:t>(</a:t>
            </a:r>
            <a:r>
              <a:rPr lang="en-US" altLang="ru-RU" i="1"/>
              <a:t>collaboration use</a:t>
            </a:r>
            <a:r>
              <a:rPr lang="ru-RU" altLang="ru-RU" i="1"/>
              <a:t>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B1E3960-EF0F-4FEC-BAB9-E67B0EE73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582738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 собой описание реализации кооперации в форме множества взаимодействующих элементов  посредством связывания этих элементов с ролями данной кооперации. </a:t>
            </a:r>
          </a:p>
        </p:txBody>
      </p:sp>
      <p:pic>
        <p:nvPicPr>
          <p:cNvPr id="57348" name="Picture 4" descr="Рис_05_10">
            <a:extLst>
              <a:ext uri="{FF2B5EF4-FFF2-40B4-BE49-F238E27FC236}">
                <a16:creationId xmlns:a16="http://schemas.microsoft.com/office/drawing/2014/main" id="{E4B3A39E-331C-4B0E-B310-9537595E5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163888"/>
            <a:ext cx="60753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5" descr="Рис_05_11">
            <a:extLst>
              <a:ext uri="{FF2B5EF4-FFF2-40B4-BE49-F238E27FC236}">
                <a16:creationId xmlns:a16="http://schemas.microsoft.com/office/drawing/2014/main" id="{6540DDAF-2501-4583-8550-D95F05ECF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529138"/>
            <a:ext cx="73453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9BBF030-A21D-4BA0-AB73-B1194AB20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Два применения кооперации Продажа </a:t>
            </a:r>
          </a:p>
        </p:txBody>
      </p:sp>
      <p:pic>
        <p:nvPicPr>
          <p:cNvPr id="58371" name="Picture 4" descr="Рис_05_12">
            <a:extLst>
              <a:ext uri="{FF2B5EF4-FFF2-40B4-BE49-F238E27FC236}">
                <a16:creationId xmlns:a16="http://schemas.microsoft.com/office/drawing/2014/main" id="{D5748269-B542-4E73-A068-12B372FFF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73238"/>
            <a:ext cx="7777163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5" descr="Рис_05_13">
            <a:extLst>
              <a:ext uri="{FF2B5EF4-FFF2-40B4-BE49-F238E27FC236}">
                <a16:creationId xmlns:a16="http://schemas.microsoft.com/office/drawing/2014/main" id="{123508C2-DEB2-417A-B130-5F187963B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121150"/>
            <a:ext cx="4608512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B0519AA-E567-4C53-8233-5A2A0DEDF1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Шаблон кооперации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DBCBA34-D121-48C1-BEBA-E674F2AB75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Шаблон кооперации является параметризованной кооперацией, которой соответствует целое семейство коопераций</a:t>
            </a:r>
          </a:p>
          <a:p>
            <a:pPr eaLnBrk="1" hangingPunct="1"/>
            <a:r>
              <a:rPr lang="ru-RU" altLang="ru-RU"/>
              <a:t>Параметрами шаблона кооперации являются типы ее частей или ролей</a:t>
            </a:r>
          </a:p>
          <a:p>
            <a:pPr eaLnBrk="1" hangingPunct="1"/>
            <a:r>
              <a:rPr lang="ru-RU" altLang="ru-RU"/>
              <a:t>Отдельная кооперация этого семейства может быть получена связыванием параметров шаблона кооперации с конкретными классами</a:t>
            </a:r>
          </a:p>
          <a:p>
            <a:pPr eaLnBrk="1" hangingPunct="1"/>
            <a:r>
              <a:rPr lang="ru-RU" altLang="ru-RU"/>
              <a:t>Шаблоны коопераций находят практическое применение при рассмотрении стандартных паттернов проектирования.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63B9B97-63BF-4446-8FDE-596F0B069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Шаблон кооперации паттерна Наблюдатель</a:t>
            </a:r>
            <a:br>
              <a:rPr lang="ru-RU" altLang="ru-RU"/>
            </a:br>
            <a:r>
              <a:rPr lang="ru-RU" altLang="ru-RU"/>
              <a:t>и его связывание</a:t>
            </a:r>
          </a:p>
        </p:txBody>
      </p:sp>
      <p:pic>
        <p:nvPicPr>
          <p:cNvPr id="60419" name="Picture 4" descr="Рис_05_14">
            <a:extLst>
              <a:ext uri="{FF2B5EF4-FFF2-40B4-BE49-F238E27FC236}">
                <a16:creationId xmlns:a16="http://schemas.microsoft.com/office/drawing/2014/main" id="{F5BB57EB-8CB2-475A-98A6-61C0B17C8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97050"/>
            <a:ext cx="6805613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5" descr="Рис_05_16">
            <a:extLst>
              <a:ext uri="{FF2B5EF4-FFF2-40B4-BE49-F238E27FC236}">
                <a16:creationId xmlns:a16="http://schemas.microsoft.com/office/drawing/2014/main" id="{C39A586F-7565-4FBB-8DDC-88283DA32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652963"/>
            <a:ext cx="8064500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66D216A-70D7-49C3-B789-4782204F7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Альтернативное связывание кооперации Наблюдатель с шаблоном кооперации </a:t>
            </a:r>
          </a:p>
        </p:txBody>
      </p:sp>
      <p:pic>
        <p:nvPicPr>
          <p:cNvPr id="61443" name="Picture 4" descr="Рис_05_15">
            <a:extLst>
              <a:ext uri="{FF2B5EF4-FFF2-40B4-BE49-F238E27FC236}">
                <a16:creationId xmlns:a16="http://schemas.microsoft.com/office/drawing/2014/main" id="{3DCF1FB4-8F06-45CA-9EE8-0CA701A27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92288"/>
            <a:ext cx="74168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01CBCD29-05E2-42B5-9730-86A5459F6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№3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4E16BA25-2ED5-4362-9459-7D1362238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</a:t>
            </a:r>
          </a:p>
          <a:p>
            <a:pPr eaLnBrk="1" hangingPunct="1"/>
            <a:r>
              <a:rPr lang="ru-RU" altLang="ru-RU"/>
              <a:t>Разработать диаграмму композитной структуры для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Изобразить следующий композитный класс: Клиент банкомата, Банк.</a:t>
            </a:r>
          </a:p>
          <a:p>
            <a:pPr lvl="1" eaLnBrk="1" hangingPunct="1"/>
            <a:r>
              <a:rPr lang="ru-RU" altLang="ru-RU"/>
              <a:t>Изобразить следующие варианты использования: </a:t>
            </a:r>
          </a:p>
          <a:p>
            <a:pPr lvl="1" eaLnBrk="1" hangingPunct="1"/>
            <a:r>
              <a:rPr lang="ru-RU" altLang="ru-RU"/>
              <a:t>Изобразить отношения между ними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357ABBA-2987-49E6-B7BF-F328CAD6F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Импорт пакета </a:t>
            </a:r>
            <a:r>
              <a:rPr lang="ru-RU" altLang="ru-RU" i="1"/>
              <a:t>(</a:t>
            </a:r>
            <a:r>
              <a:rPr lang="en-US" altLang="ru-RU" i="1"/>
              <a:t>p</a:t>
            </a:r>
            <a:r>
              <a:rPr lang="ru-RU" altLang="ru-RU" i="1"/>
              <a:t>ackage import)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9A7B172-48E5-4172-B643-C4919814C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– направленное отношение между пакетами, при котором члены одного пакета могут быть добавлены в пространство имен другого пакета</a:t>
            </a:r>
          </a:p>
          <a:p>
            <a:pPr eaLnBrk="1" hangingPunct="1"/>
            <a:r>
              <a:rPr lang="ru-RU" altLang="ru-RU"/>
              <a:t>Импорт пакета позволяет ссылаться только на общедоступные члены импортируемого пакета в другом пространстве имен, используя при этом неквалифицированные имена</a:t>
            </a:r>
          </a:p>
          <a:p>
            <a:pPr eaLnBrk="1" hangingPunct="1"/>
            <a:r>
              <a:rPr lang="ru-RU" altLang="ru-RU"/>
              <a:t>Концептуально импорт пакета эквивалентен импорту элемента для каждого индивидуального элемента импортируемого пространства имен, за исключением случая, когда уже существует отдельно определенный импорт элемента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3C282B57-C1A8-4574-AAE3-72CCB65F29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1412875"/>
            <a:ext cx="4800600" cy="2701925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коммуникации (communication diagram)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E5DF5F6-CF34-4C42-BF7B-73B7362AF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292975" cy="719137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коммуникации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4EF3CD0-0278-4F38-9C32-A8A4A9CA7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675" y="1738313"/>
            <a:ext cx="7654925" cy="4662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– диаграмма, которая предназначена для представления взаимодействия в контексте внутренней архитектуры системы и передаваемых сообщений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Диаграмма коммуникации имеет вид графа, вершинами которого являются части композитного класса или роли взаимодействия, изображенные в виде прямоугольников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Эти вершины соответствуют линиям жизни и изображаются в своем структурном контексте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Ребрами графа являются связи, по которым проходят маршруты коммуникации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Линии жизни могут обмениваться сообщениями, которые изображаются в виде небольших стрелок с некоторым именем, расположенных возле линий связей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144976F-B808-409B-8CE5-EFCEEC3B2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Изображение линий жизни на диаграмме коммуникации 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713F05E-E233-4281-9374-833EE9207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2159000"/>
          </a:xfrm>
        </p:spPr>
        <p:txBody>
          <a:bodyPr/>
          <a:lstStyle/>
          <a:p>
            <a:pPr eaLnBrk="1" hangingPunct="1"/>
            <a:r>
              <a:rPr lang="ru-RU" altLang="ru-RU"/>
              <a:t>Информация, идентифицирующая линию жизни на диаграмме коммуникации, изображается внутри прямоугольника в следующем формате (БНФ):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		&lt;идентификатор-линии-жизни&gt;::= </a:t>
            </a:r>
            <a:r>
              <a:rPr lang="ru-RU" altLang="ru-RU"/>
              <a:t>([&lt;</a:t>
            </a:r>
            <a:r>
              <a:rPr lang="ru-RU" altLang="ru-RU" i="1"/>
              <a:t>имя-	роли</a:t>
            </a:r>
            <a:r>
              <a:rPr lang="ru-RU" altLang="ru-RU"/>
              <a:t>&gt; [‘[‘</a:t>
            </a:r>
            <a:r>
              <a:rPr lang="ru-RU" altLang="ru-RU" i="1"/>
              <a:t>&lt;селектор&gt;</a:t>
            </a:r>
            <a:r>
              <a:rPr lang="ru-RU" altLang="ru-RU"/>
              <a:t>‘]’] ] [:</a:t>
            </a:r>
            <a:r>
              <a:rPr lang="ru-RU" altLang="ru-RU" i="1"/>
              <a:t>&lt;имя-класса&gt;</a:t>
            </a:r>
            <a:r>
              <a:rPr lang="ru-RU" altLang="ru-RU"/>
              <a:t>]</a:t>
            </a:r>
          </a:p>
        </p:txBody>
      </p:sp>
      <p:pic>
        <p:nvPicPr>
          <p:cNvPr id="65540" name="Picture 4" descr="Рис_09_1">
            <a:extLst>
              <a:ext uri="{FF2B5EF4-FFF2-40B4-BE49-F238E27FC236}">
                <a16:creationId xmlns:a16="http://schemas.microsoft.com/office/drawing/2014/main" id="{4E283032-4937-4B3A-BED6-1A4257C38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847883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7D5E71D-0F38-4D06-A1AF-6C58EFC71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Связь (link) и Сообщение (</a:t>
            </a:r>
            <a:r>
              <a:rPr lang="en-US" altLang="ru-RU"/>
              <a:t>message</a:t>
            </a:r>
            <a:r>
              <a:rPr lang="ru-RU" altLang="ru-RU"/>
              <a:t>)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2DE9D3E-E329-44C7-83B6-47BDCB106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является экземпляром произвольной ассоциации, которая обеспечивает канал для направленной передачи сообщений между линиями жизни</a:t>
            </a:r>
          </a:p>
          <a:p>
            <a:pPr eaLnBrk="1" hangingPunct="1"/>
            <a:r>
              <a:rPr lang="ru-RU" altLang="ru-RU"/>
              <a:t>Сообщение изображается в форме символа стрелки рядом с линией связи, которое передается в указанном стрелкой направлении по данной связи</a:t>
            </a:r>
          </a:p>
          <a:p>
            <a:pPr eaLnBrk="1" hangingPunct="1"/>
            <a:r>
              <a:rPr lang="ru-RU" altLang="ru-RU"/>
              <a:t>Говорят, что стрелка сообщения специфицирует направление коммуникации</a:t>
            </a:r>
          </a:p>
          <a:p>
            <a:pPr eaLnBrk="1" hangingPunct="1"/>
            <a:r>
              <a:rPr lang="ru-RU" altLang="ru-RU"/>
              <a:t>Рядом со стрелкой указывается идентификатор сообщения, записанный в специальном формате</a:t>
            </a:r>
          </a:p>
        </p:txBody>
      </p:sp>
      <p:pic>
        <p:nvPicPr>
          <p:cNvPr id="66564" name="Picture 4" descr="Рис_09_2">
            <a:extLst>
              <a:ext uri="{FF2B5EF4-FFF2-40B4-BE49-F238E27FC236}">
                <a16:creationId xmlns:a16="http://schemas.microsoft.com/office/drawing/2014/main" id="{1E440E76-DBFA-456B-AA15-91AF44301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646738"/>
            <a:ext cx="70580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0346C8F-DC48-4B77-ABCC-59597E8D1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Формат записи сообщений 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DDCD84B-032E-4732-B72D-A1AA6D9BC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/>
              <a:t>Каждое сообщение может быть помечено строкой текста, которая имеет следующий синтаксис (БНФ):</a:t>
            </a:r>
            <a:endParaRPr lang="ru-RU" altLang="ru-RU" i="1"/>
          </a:p>
          <a:p>
            <a:pPr eaLnBrk="1" hangingPunct="1">
              <a:buFontTx/>
              <a:buNone/>
            </a:pPr>
            <a:r>
              <a:rPr lang="ru-RU" altLang="ru-RU" i="1"/>
              <a:t>&lt;идентификатор-сообщения&gt;::=</a:t>
            </a:r>
            <a:r>
              <a:rPr lang="en-US" altLang="ru-RU"/>
              <a:t> </a:t>
            </a:r>
            <a:r>
              <a:rPr lang="ru-RU" altLang="ru-RU"/>
              <a:t>[&lt;</a:t>
            </a:r>
            <a:r>
              <a:rPr lang="ru-RU" altLang="ru-RU" i="1"/>
              <a:t>предшествующие-сообщения</a:t>
            </a:r>
            <a:r>
              <a:rPr lang="ru-RU" altLang="ru-RU"/>
              <a:t>&gt;’/’] &lt;</a:t>
            </a:r>
            <a:r>
              <a:rPr lang="ru-RU" altLang="ru-RU" i="1"/>
              <a:t>выражение-последовательности</a:t>
            </a:r>
            <a:r>
              <a:rPr lang="ru-RU" altLang="ru-RU"/>
              <a:t>&gt;</a:t>
            </a:r>
            <a:r>
              <a:rPr lang="ru-RU" altLang="ru-RU" i="1"/>
              <a:t> </a:t>
            </a:r>
            <a:r>
              <a:rPr lang="ru-RU" altLang="ru-RU"/>
              <a:t>‘</a:t>
            </a:r>
            <a:r>
              <a:rPr lang="ru-RU" altLang="ru-RU" b="1"/>
              <a:t>:</a:t>
            </a:r>
            <a:r>
              <a:rPr lang="ru-RU" altLang="ru-RU"/>
              <a:t>’ [</a:t>
            </a:r>
            <a:r>
              <a:rPr lang="ru-RU" altLang="ru-RU" i="1"/>
              <a:t>&lt;атрибут&gt;‘=’</a:t>
            </a:r>
            <a:r>
              <a:rPr lang="ru-RU" altLang="ru-RU"/>
              <a:t>] </a:t>
            </a:r>
            <a:r>
              <a:rPr lang="ru-RU" altLang="ru-RU" i="1"/>
              <a:t>&lt;имя-операции-или-сигнала&gt;</a:t>
            </a:r>
            <a:r>
              <a:rPr lang="ru-RU" altLang="ru-RU"/>
              <a:t> [‘(‘[</a:t>
            </a:r>
            <a:r>
              <a:rPr lang="ru-RU" altLang="ru-RU" i="1"/>
              <a:t>&lt;аргумент&gt;</a:t>
            </a:r>
            <a:r>
              <a:rPr lang="ru-RU" altLang="ru-RU"/>
              <a:t> [‘,’</a:t>
            </a:r>
            <a:r>
              <a:rPr lang="ru-RU" altLang="ru-RU" i="1"/>
              <a:t>&lt;аргумент&gt;</a:t>
            </a:r>
            <a:r>
              <a:rPr lang="ru-RU" altLang="ru-RU"/>
              <a:t>]* ‘)’] [‘:’</a:t>
            </a:r>
            <a:r>
              <a:rPr lang="ru-RU" altLang="ru-RU" i="1"/>
              <a:t> &lt;возвращаемое-значение&gt;</a:t>
            </a:r>
            <a:r>
              <a:rPr lang="ru-RU" altLang="ru-RU"/>
              <a:t>],</a:t>
            </a:r>
            <a:endParaRPr lang="ru-RU" altLang="ru-RU" i="1"/>
          </a:p>
          <a:p>
            <a:pPr eaLnBrk="1" hangingPunct="1"/>
            <a:r>
              <a:rPr lang="ru-RU" altLang="ru-RU" i="1"/>
              <a:t>где &lt;аргумент&gt; ::= </a:t>
            </a:r>
            <a:r>
              <a:rPr lang="ru-RU" altLang="ru-RU"/>
              <a:t>([&lt;</a:t>
            </a:r>
            <a:r>
              <a:rPr lang="ru-RU" altLang="ru-RU" i="1"/>
              <a:t>имя-параметра&gt;</a:t>
            </a:r>
            <a:r>
              <a:rPr lang="ru-RU" altLang="ru-RU"/>
              <a:t>‘=’]</a:t>
            </a:r>
            <a:r>
              <a:rPr lang="ru-RU" altLang="ru-RU" i="1"/>
              <a:t> &lt;значение-аргумента&gt;</a:t>
            </a:r>
            <a:r>
              <a:rPr lang="ru-RU" altLang="ru-RU"/>
              <a:t>) | (</a:t>
            </a:r>
            <a:r>
              <a:rPr lang="ru-RU" altLang="ru-RU" i="1"/>
              <a:t>&lt;атрибут&gt; ‘=’ &lt;имя-out-параметра&gt; </a:t>
            </a:r>
            <a:r>
              <a:rPr lang="ru-RU" altLang="ru-RU"/>
              <a:t>[‘:’ </a:t>
            </a:r>
            <a:r>
              <a:rPr lang="ru-RU" altLang="ru-RU" i="1"/>
              <a:t>&lt;значение-аргумента&gt;</a:t>
            </a:r>
            <a:r>
              <a:rPr lang="ru-RU" altLang="ru-RU"/>
              <a:t>]</a:t>
            </a:r>
            <a:r>
              <a:rPr lang="ru-RU" altLang="ru-RU" i="1"/>
              <a:t>|‘ -’</a:t>
            </a:r>
            <a:r>
              <a:rPr lang="ru-RU" altLang="ru-RU"/>
              <a:t> </a:t>
            </a:r>
            <a:endParaRPr lang="en-US" altLang="ru-RU"/>
          </a:p>
          <a:p>
            <a:pPr eaLnBrk="1" hangingPunct="1"/>
            <a:r>
              <a:rPr lang="ru-RU" altLang="ru-RU"/>
              <a:t>&lt;</a:t>
            </a:r>
            <a:r>
              <a:rPr lang="ru-RU" altLang="ru-RU" i="1"/>
              <a:t>предшествующие-сообщения</a:t>
            </a:r>
            <a:r>
              <a:rPr lang="ru-RU" altLang="ru-RU"/>
              <a:t>&gt; — разделенные запятыми номера сообщений, после которых следует наклонная черта (“слеш”), например, 3, 4/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14C216C-F326-4D51-862F-924167C0C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Формат записи сообщений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F60E4CD-7436-4C44-90A5-708F0749A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&lt;</a:t>
            </a:r>
            <a:r>
              <a:rPr lang="ru-RU" altLang="ru-RU" i="1"/>
              <a:t>выражение-последовательности</a:t>
            </a:r>
            <a:r>
              <a:rPr lang="ru-RU" altLang="ru-RU"/>
              <a:t>&gt; — разделенный точками список отдельных термов последовательностей, после которого следует двоеточие. Каждый из термов последовательности имеет следующий синтаксис: [&lt;</a:t>
            </a:r>
            <a:r>
              <a:rPr lang="ru-RU" altLang="ru-RU" i="1"/>
              <a:t>целое-число</a:t>
            </a:r>
            <a:r>
              <a:rPr lang="ru-RU" altLang="ru-RU"/>
              <a:t>&gt;|&lt;</a:t>
            </a:r>
            <a:r>
              <a:rPr lang="ru-RU" altLang="ru-RU" i="1"/>
              <a:t>имя</a:t>
            </a:r>
            <a:r>
              <a:rPr lang="ru-RU" altLang="ru-RU"/>
              <a:t>&gt;] [&lt;</a:t>
            </a:r>
            <a:r>
              <a:rPr lang="ru-RU" altLang="ru-RU" i="1"/>
              <a:t>рекуррентность</a:t>
            </a:r>
            <a:r>
              <a:rPr lang="ru-RU" altLang="ru-RU"/>
              <a:t>&gt;]. </a:t>
            </a:r>
            <a:endParaRPr lang="en-US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&lt;</a:t>
            </a:r>
            <a:r>
              <a:rPr lang="ru-RU" altLang="ru-RU" i="1"/>
              <a:t>целое-число</a:t>
            </a:r>
            <a:r>
              <a:rPr lang="ru-RU" altLang="ru-RU"/>
              <a:t>&gt; указывает на порядковый номер сообщения в процедурной последовательности верхнего уровня</a:t>
            </a:r>
            <a:endParaRPr lang="en-US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&lt;</a:t>
            </a:r>
            <a:r>
              <a:rPr lang="ru-RU" altLang="ru-RU" i="1"/>
              <a:t>имя</a:t>
            </a:r>
            <a:r>
              <a:rPr lang="ru-RU" altLang="ru-RU"/>
              <a:t>&gt; в форме буквы некоторого алфавита используется для спецификации параллельных потоков или нитей управления </a:t>
            </a:r>
            <a:endParaRPr lang="en-US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&lt;</a:t>
            </a:r>
            <a:r>
              <a:rPr lang="ru-RU" altLang="ru-RU" i="1"/>
              <a:t>рекуррентность</a:t>
            </a:r>
            <a:r>
              <a:rPr lang="ru-RU" altLang="ru-RU"/>
              <a:t>&gt;::=‘*’‘[‘&lt;</a:t>
            </a:r>
            <a:r>
              <a:rPr lang="ru-RU" altLang="ru-RU" i="1"/>
              <a:t>предложение-итерация</a:t>
            </a:r>
            <a:r>
              <a:rPr lang="ru-RU" altLang="ru-RU"/>
              <a:t>&gt;‘]’ для записи итеративного выполнения соответствующего выражения</a:t>
            </a:r>
            <a:endParaRPr lang="en-US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&lt;</a:t>
            </a:r>
            <a:r>
              <a:rPr lang="ru-RU" altLang="ru-RU" i="1"/>
              <a:t>рекуррентность</a:t>
            </a:r>
            <a:r>
              <a:rPr lang="ru-RU" altLang="ru-RU"/>
              <a:t>&gt;::=‘[‘&lt;</a:t>
            </a:r>
            <a:r>
              <a:rPr lang="ru-RU" altLang="ru-RU" i="1"/>
              <a:t>предложение-условие</a:t>
            </a:r>
            <a:r>
              <a:rPr lang="ru-RU" altLang="ru-RU"/>
              <a:t>&gt;‘]’ для записи ветвления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52A2502-2B97-4B1D-A7CD-D50B38E4D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1113" y="498475"/>
            <a:ext cx="7467600" cy="9144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Примеры записи сообщений на диаграмме </a:t>
            </a:r>
            <a:r>
              <a:rPr lang="ru-RU" altLang="ru-RU" sz="3900"/>
              <a:t>коммуникации</a:t>
            </a:r>
            <a:endParaRPr lang="en-US" altLang="ru-RU" sz="3900"/>
          </a:p>
        </p:txBody>
      </p:sp>
      <p:pic>
        <p:nvPicPr>
          <p:cNvPr id="69635" name="Picture 3" descr="CO_15">
            <a:extLst>
              <a:ext uri="{FF2B5EF4-FFF2-40B4-BE49-F238E27FC236}">
                <a16:creationId xmlns:a16="http://schemas.microsoft.com/office/drawing/2014/main" id="{F19E41D2-FB2F-4A62-BCE8-EB2E583CF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189163"/>
            <a:ext cx="7315200" cy="304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D94FDE9-F32B-4FE5-8152-7414D0E2F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№4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E2B96D5-6995-43ED-ADF4-C0BE1FA9B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 19</a:t>
            </a:r>
          </a:p>
          <a:p>
            <a:pPr eaLnBrk="1" hangingPunct="1"/>
            <a:r>
              <a:rPr lang="ru-RU" altLang="ru-RU"/>
              <a:t>Разработать диаграмму коммуникации для варианта использования </a:t>
            </a:r>
            <a:r>
              <a:rPr lang="en-US" altLang="ru-RU"/>
              <a:t>ATM</a:t>
            </a:r>
            <a:r>
              <a:rPr lang="ru-RU" altLang="ru-RU"/>
              <a:t> «Снятие наличных по кредитной карточке»</a:t>
            </a:r>
          </a:p>
          <a:p>
            <a:pPr lvl="1" eaLnBrk="1" hangingPunct="1"/>
            <a:r>
              <a:rPr lang="ru-RU" altLang="ru-RU"/>
              <a:t>Изобразить линии жизни ранее определенных классов.</a:t>
            </a:r>
          </a:p>
          <a:p>
            <a:pPr lvl="1" eaLnBrk="1" hangingPunct="1"/>
            <a:r>
              <a:rPr lang="ru-RU" altLang="ru-RU"/>
              <a:t>Изобразить связи между ними.</a:t>
            </a:r>
          </a:p>
          <a:p>
            <a:pPr lvl="1" eaLnBrk="1" hangingPunct="1"/>
            <a:r>
              <a:rPr lang="ru-RU" altLang="ru-RU"/>
              <a:t>Изобразить последовательность сообщений между линиями жизни.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G_00">
            <a:extLst>
              <a:ext uri="{FF2B5EF4-FFF2-40B4-BE49-F238E27FC236}">
                <a16:creationId xmlns:a16="http://schemas.microsoft.com/office/drawing/2014/main" id="{031CEB32-3924-4EAB-8C1F-369E3ED37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28763"/>
            <a:ext cx="67691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1F770E74-377F-4493-8D6A-2DF711A18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569913"/>
            <a:ext cx="7993063" cy="627062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Примеры импорта и доступа пакетов</a:t>
            </a:r>
            <a:endParaRPr lang="en-US" alt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G_10">
            <a:extLst>
              <a:ext uri="{FF2B5EF4-FFF2-40B4-BE49-F238E27FC236}">
                <a16:creationId xmlns:a16="http://schemas.microsoft.com/office/drawing/2014/main" id="{F4F9AB2C-88A0-4D24-ADE3-3E0EE7D62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0688"/>
            <a:ext cx="555625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G_03">
            <a:extLst>
              <a:ext uri="{FF2B5EF4-FFF2-40B4-BE49-F238E27FC236}">
                <a16:creationId xmlns:a16="http://schemas.microsoft.com/office/drawing/2014/main" id="{0D1BFA56-97CD-4A36-971F-5088DF8AD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1219200"/>
            <a:ext cx="4854575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PG_04">
            <a:extLst>
              <a:ext uri="{FF2B5EF4-FFF2-40B4-BE49-F238E27FC236}">
                <a16:creationId xmlns:a16="http://schemas.microsoft.com/office/drawing/2014/main" id="{3FFE1DA9-C024-41F9-BB51-AFFF6A603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3352800"/>
            <a:ext cx="5211762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>
            <a:extLst>
              <a:ext uri="{FF2B5EF4-FFF2-40B4-BE49-F238E27FC236}">
                <a16:creationId xmlns:a16="http://schemas.microsoft.com/office/drawing/2014/main" id="{6B124394-9674-4F00-A0B5-70587F5B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60350"/>
            <a:ext cx="6781800" cy="6858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Примеры импорта пакетов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688</TotalTime>
  <Words>1843</Words>
  <Application>Microsoft Office PowerPoint</Application>
  <PresentationFormat>Экран (4:3)</PresentationFormat>
  <Paragraphs>206</Paragraphs>
  <Slides>67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74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VISIO 5 Drawing</vt:lpstr>
      <vt:lpstr>  Лекция 9  Дополнительные диаграммы языка UML 2   </vt:lpstr>
      <vt:lpstr>Диаграмма пакетов</vt:lpstr>
      <vt:lpstr>Варианты изображения пакета Простейшие Типы</vt:lpstr>
      <vt:lpstr>Диаграмма пакетов с классом  Автомобиль </vt:lpstr>
      <vt:lpstr>Зависимость пакетов </vt:lpstr>
      <vt:lpstr>Импорт пакета (package import)</vt:lpstr>
      <vt:lpstr>Примеры импорта и доступа пакетов</vt:lpstr>
      <vt:lpstr>Презентация PowerPoint</vt:lpstr>
      <vt:lpstr>Примеры импорта пакетов</vt:lpstr>
      <vt:lpstr>Импорт элемента (element import)</vt:lpstr>
      <vt:lpstr>Примеры общедоступного и закрытого импорта элементов </vt:lpstr>
      <vt:lpstr>Примеры общедоступного и закрытого импорта пакетов и элементов</vt:lpstr>
      <vt:lpstr>Пример импорта элемента с псевдонимом </vt:lpstr>
      <vt:lpstr>Слияние пакетов (package merge)</vt:lpstr>
      <vt:lpstr>Концептуальное представление семантики слияния пакетов </vt:lpstr>
      <vt:lpstr>Иллюстрация правил слияния пакетов </vt:lpstr>
      <vt:lpstr>Результаты слияния пакетов </vt:lpstr>
      <vt:lpstr>Самостоятельное задание №10</vt:lpstr>
      <vt:lpstr>Диаграмма объектов (object diagram)</vt:lpstr>
      <vt:lpstr>Диаграмма объектов (object diagram)</vt:lpstr>
      <vt:lpstr>Примеры графических изображений объектов</vt:lpstr>
      <vt:lpstr>Примеры графических изображений объектов</vt:lpstr>
      <vt:lpstr>Примеры графических изображений объектов</vt:lpstr>
      <vt:lpstr>Связь (link)</vt:lpstr>
      <vt:lpstr>Пример диаграммы объектов</vt:lpstr>
      <vt:lpstr>Спецификация экземпляра (instance specification)</vt:lpstr>
      <vt:lpstr>Слот (slot)</vt:lpstr>
      <vt:lpstr>Примеры cлотов со значениями </vt:lpstr>
      <vt:lpstr>Значение экземпляра (instance value)</vt:lpstr>
      <vt:lpstr>Самостоятельное задание №11</vt:lpstr>
      <vt:lpstr>Диаграмма обзора взаимодействия (interaction overview diagram) </vt:lpstr>
      <vt:lpstr>Диаграмма обзора взаимодействия</vt:lpstr>
      <vt:lpstr>Пример диаграммы обзора взаимодействия банкомата </vt:lpstr>
      <vt:lpstr>Самостоятельное задание №12</vt:lpstr>
      <vt:lpstr>Временная диаграмма (timing diagram) </vt:lpstr>
      <vt:lpstr>Временная диаграмма</vt:lpstr>
      <vt:lpstr>Линии жизни и значения на временной диаграмме </vt:lpstr>
      <vt:lpstr>Сообщения, метки и состояния</vt:lpstr>
      <vt:lpstr>Первая форма временной диаграммы </vt:lpstr>
      <vt:lpstr>Вторая форма временной диаграммы </vt:lpstr>
      <vt:lpstr>Третья форма временной диаграммы </vt:lpstr>
      <vt:lpstr>Самостоятельное задание №13</vt:lpstr>
      <vt:lpstr>Диаграмма композитной структуры (composite structure diagram) </vt:lpstr>
      <vt:lpstr>Диаграмма композитной структуры</vt:lpstr>
      <vt:lpstr>Часть (part)</vt:lpstr>
      <vt:lpstr>Примеры изображения композитного класса </vt:lpstr>
      <vt:lpstr>Соединитель (connector)</vt:lpstr>
      <vt:lpstr>Фрагменты композитной структуры для класса Автомобиль </vt:lpstr>
      <vt:lpstr>Порт (port)</vt:lpstr>
      <vt:lpstr>Нотация предоставляемого и требуемого интерфейсов для порта класса </vt:lpstr>
      <vt:lpstr>Пример композитной структуры  класса Автомобиль </vt:lpstr>
      <vt:lpstr>Кооперация (collaboration)</vt:lpstr>
      <vt:lpstr>Внутренняя структура кооперации Наблюдатель </vt:lpstr>
      <vt:lpstr>Применение кооперации (collaboration use)</vt:lpstr>
      <vt:lpstr>Два применения кооперации Продажа </vt:lpstr>
      <vt:lpstr>Шаблон кооперации</vt:lpstr>
      <vt:lpstr>Шаблон кооперации паттерна Наблюдатель и его связывание</vt:lpstr>
      <vt:lpstr>Альтернативное связывание кооперации Наблюдатель с шаблоном кооперации </vt:lpstr>
      <vt:lpstr>Самостоятельное задание №3</vt:lpstr>
      <vt:lpstr>Диаграмма коммуникации (communication diagram) </vt:lpstr>
      <vt:lpstr>Диаграмма коммуникации</vt:lpstr>
      <vt:lpstr>Изображение линий жизни на диаграмме коммуникации </vt:lpstr>
      <vt:lpstr>Связь (link) и Сообщение (message)</vt:lpstr>
      <vt:lpstr>Формат записи сообщений </vt:lpstr>
      <vt:lpstr>Формат записи сообщений</vt:lpstr>
      <vt:lpstr>Примеры записи сообщений на диаграмме коммуникации</vt:lpstr>
      <vt:lpstr>Самостоятельное задание №4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62</cp:revision>
  <dcterms:created xsi:type="dcterms:W3CDTF">2007-02-22T16:19:18Z</dcterms:created>
  <dcterms:modified xsi:type="dcterms:W3CDTF">2021-09-20T06:32:56Z</dcterms:modified>
</cp:coreProperties>
</file>